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2" r:id="rId5"/>
    <p:sldMasterId id="2147483732" r:id="rId6"/>
    <p:sldMasterId id="2147485478" r:id="rId7"/>
    <p:sldMasterId id="2147485547" r:id="rId8"/>
    <p:sldMasterId id="2147485849" r:id="rId9"/>
    <p:sldMasterId id="2147486663" r:id="rId10"/>
    <p:sldMasterId id="2147486678" r:id="rId11"/>
    <p:sldMasterId id="2147486691" r:id="rId12"/>
    <p:sldMasterId id="2147487186" r:id="rId13"/>
    <p:sldMasterId id="2147487385" r:id="rId14"/>
    <p:sldMasterId id="2147487397" r:id="rId15"/>
    <p:sldMasterId id="2147487418" r:id="rId16"/>
  </p:sldMasterIdLst>
  <p:notesMasterIdLst>
    <p:notesMasterId r:id="rId64"/>
  </p:notesMasterIdLst>
  <p:handoutMasterIdLst>
    <p:handoutMasterId r:id="rId65"/>
  </p:handoutMasterIdLst>
  <p:sldIdLst>
    <p:sldId id="259" r:id="rId17"/>
    <p:sldId id="1429" r:id="rId18"/>
    <p:sldId id="523" r:id="rId19"/>
    <p:sldId id="525" r:id="rId20"/>
    <p:sldId id="512" r:id="rId21"/>
    <p:sldId id="1440" r:id="rId22"/>
    <p:sldId id="454" r:id="rId23"/>
    <p:sldId id="446" r:id="rId24"/>
    <p:sldId id="559" r:id="rId25"/>
    <p:sldId id="293" r:id="rId26"/>
    <p:sldId id="1434" r:id="rId27"/>
    <p:sldId id="439" r:id="rId28"/>
    <p:sldId id="440" r:id="rId29"/>
    <p:sldId id="289" r:id="rId30"/>
    <p:sldId id="515" r:id="rId31"/>
    <p:sldId id="470" r:id="rId32"/>
    <p:sldId id="471" r:id="rId33"/>
    <p:sldId id="484" r:id="rId34"/>
    <p:sldId id="485" r:id="rId35"/>
    <p:sldId id="489" r:id="rId36"/>
    <p:sldId id="490" r:id="rId37"/>
    <p:sldId id="527" r:id="rId38"/>
    <p:sldId id="441" r:id="rId39"/>
    <p:sldId id="548" r:id="rId40"/>
    <p:sldId id="1431" r:id="rId41"/>
    <p:sldId id="1432" r:id="rId42"/>
    <p:sldId id="442" r:id="rId43"/>
    <p:sldId id="292" r:id="rId44"/>
    <p:sldId id="518" r:id="rId45"/>
    <p:sldId id="1433" r:id="rId46"/>
    <p:sldId id="450" r:id="rId47"/>
    <p:sldId id="451" r:id="rId48"/>
    <p:sldId id="452" r:id="rId49"/>
    <p:sldId id="1435" r:id="rId50"/>
    <p:sldId id="1436" r:id="rId51"/>
    <p:sldId id="1438" r:id="rId52"/>
    <p:sldId id="1439" r:id="rId53"/>
    <p:sldId id="529" r:id="rId54"/>
    <p:sldId id="530" r:id="rId55"/>
    <p:sldId id="531" r:id="rId56"/>
    <p:sldId id="537" r:id="rId57"/>
    <p:sldId id="538" r:id="rId58"/>
    <p:sldId id="539" r:id="rId59"/>
    <p:sldId id="542" r:id="rId60"/>
    <p:sldId id="543" r:id="rId61"/>
    <p:sldId id="544" r:id="rId62"/>
    <p:sldId id="545" r:id="rId63"/>
  </p:sldIdLst>
  <p:sldSz cx="12192000" cy="6858000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B52"/>
    <a:srgbClr val="990000"/>
    <a:srgbClr val="4F81BD"/>
    <a:srgbClr val="5B9BD5"/>
    <a:srgbClr val="C9FFE3"/>
    <a:srgbClr val="8FFFC4"/>
    <a:srgbClr val="00E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2" autoAdjust="0"/>
    <p:restoredTop sz="94200" autoAdjust="0"/>
  </p:normalViewPr>
  <p:slideViewPr>
    <p:cSldViewPr snapToGrid="0">
      <p:cViewPr varScale="1">
        <p:scale>
          <a:sx n="78" d="100"/>
          <a:sy n="78" d="100"/>
        </p:scale>
        <p:origin x="66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viewProps" Target="view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3DBD897-55F0-0E28-5DA0-C6942AD765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4449982-C49D-AA0C-33A2-07511F9C99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7B2545-F610-487B-AF0A-62C428D2777C}" type="datetimeFigureOut">
              <a:rPr lang="pl-PL"/>
              <a:pPr>
                <a:defRPr/>
              </a:pPr>
              <a:t>30.06.2026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88CB679-A44A-AE8C-1168-5F6D1E8DD7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84AEF73-2B43-7662-44DB-D71AAD3E07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826C1B-4051-4438-8E38-784D32891DC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6BE3954-7BFD-7DA0-87F5-03AA6C33EF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862A5E4-20EF-6937-BBA8-2791A46278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46A70A-95C4-4349-8633-7C18117B91C5}" type="datetimeFigureOut">
              <a:rPr lang="pl-PL"/>
              <a:pPr>
                <a:defRPr/>
              </a:pPr>
              <a:t>30.06.2026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D8D7F0E4-9A49-1E60-55F6-43602CC4ED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19D8DE73-62D5-684D-7518-8C9AD1C91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10012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C968F3-F0A9-86A5-49F7-53756F867D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B0E70EB-E59C-4586-6B69-07FAFF03E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A976154-2865-4554-8CFE-E3FDA6D71EA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5978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Google Shape;4444;g11e151b4c5e_0_2:notes">
            <a:extLst>
              <a:ext uri="{FF2B5EF4-FFF2-40B4-BE49-F238E27FC236}">
                <a16:creationId xmlns:a16="http://schemas.microsoft.com/office/drawing/2014/main" id="{F972AA0B-4F69-3994-7182-B3220050795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0" name="Google Shape;4445;g11e151b4c5e_0_2:notes">
            <a:extLst>
              <a:ext uri="{FF2B5EF4-FFF2-40B4-BE49-F238E27FC236}">
                <a16:creationId xmlns:a16="http://schemas.microsoft.com/office/drawing/2014/main" id="{52E8F888-B730-DA17-BB1C-617A05578C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2706"/>
            <a:ext cx="5486400" cy="41141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229FA9-2D10-824F-CEEC-A7018C29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EC48AD-254B-59CC-5221-675E9CF6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194F29-8C30-4BE6-D780-0392658D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AB2BA-7B0D-4631-B721-9E293110873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8846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9AC86B-2579-AEFB-9F6C-55E82AA0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4059CB-8E86-6FA3-8673-0185AC65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5957E6-7FAA-4507-ED64-9DEB348E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C2B85-BB6A-488D-8A79-CDE35E6EED3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566979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1DDFD4B8-0B58-5DFE-6EE0-AB90D47840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367345C4-C540-E447-C762-E1B121ED35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26863009-3E4B-81A4-42C9-C3C32BFF0B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DDE76BAF-34A7-4936-A9CC-C9BD3B67E45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438824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6FAD9C-83E4-3977-E259-9C5F70FC8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109F-A330-4CC0-94AE-DE528A25DB65}" type="datetimeFigureOut">
              <a:rPr lang="pl-PL"/>
              <a:pPr>
                <a:defRPr/>
              </a:pPr>
              <a:t>30.06.2026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D54C0B-4E2A-02F6-9A84-D70AAED1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99F40C-A2E9-D59A-8368-22BAEE29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135E2-F1DB-49CD-917E-3E11E914CAE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972128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C2B299-A282-469E-7B32-A997F3C7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046F-C4A3-4554-92EC-A38196B5601A}" type="datetimeFigureOut">
              <a:rPr lang="pl-PL"/>
              <a:pPr>
                <a:defRPr/>
              </a:pPr>
              <a:t>30.06.2026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DF14C3-A6E2-ACC4-8652-69691DE4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65A65A-AA42-6D17-5019-B7F10A58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A8C59-5C8E-4FF6-8AE9-A33312932EA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437089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03EC3A-6506-078B-156F-372EA5CE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C405-AAB3-4E39-BECF-566865588A93}" type="datetimeFigureOut">
              <a:rPr lang="pl-PL"/>
              <a:pPr>
                <a:defRPr/>
              </a:pPr>
              <a:t>30.06.2026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EB50A2-C31C-39E3-EC62-D82D2C74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9C8800-A89D-3A48-9E82-EE3C850E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EFD6D-B432-462B-B001-987A5C0A5CD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993167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8E4FE532-51FA-ED01-CCE6-6AF5D239C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ED1E-6E57-4C43-8D48-EF59B6449DC4}" type="datetimeFigureOut">
              <a:rPr lang="pl-PL"/>
              <a:pPr>
                <a:defRPr/>
              </a:pPr>
              <a:t>30.06.2026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442A2935-8645-2362-2FC7-EF4351C7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9381B67C-BD28-29FE-8291-A5F3911C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E0F2D-4828-459B-8179-E0F8AA0F975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422272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35DC112C-7F31-83EC-E52E-039FF348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0EF89-E926-423F-9A3D-26E225F67010}" type="datetimeFigureOut">
              <a:rPr lang="pl-PL"/>
              <a:pPr>
                <a:defRPr/>
              </a:pPr>
              <a:t>30.06.2026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E85C15F2-AC9F-37FA-DA3D-13913745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50CEC474-41CE-B201-25C1-2936920B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D2D0F-B31F-4EE6-B36B-C9AC7A236F5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97070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12937F62-0B7F-4F19-8C88-EAFFF1AB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2F87-FD75-4B66-94F7-288E3A74169F}" type="datetimeFigureOut">
              <a:rPr lang="pl-PL"/>
              <a:pPr>
                <a:defRPr/>
              </a:pPr>
              <a:t>30.06.2026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EFFD4D84-61F3-D026-0595-BD48B06C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C3D5FB8E-F681-C391-54D5-67A820C1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C22C4-ADB8-4956-86D1-C31F50BE75A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36314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398671BC-9FAB-9E52-474E-4E78512A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14C8-2F62-4AA4-A227-3DD2C6A67199}" type="datetimeFigureOut">
              <a:rPr lang="pl-PL"/>
              <a:pPr>
                <a:defRPr/>
              </a:pPr>
              <a:t>30.06.2026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EB654346-AF58-DC5B-2139-FE5995D8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FD11C728-0D26-9390-04E0-0AC2D34F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08F70-1A27-43D5-904C-BA468FB135D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28571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B099A58C-1394-9632-F578-3B04086A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0D683-C22E-41E5-8EAE-0A31A9B82488}" type="datetimeFigureOut">
              <a:rPr lang="pl-PL"/>
              <a:pPr>
                <a:defRPr/>
              </a:pPr>
              <a:t>30.06.2026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88F55B03-D627-D6AD-6C81-04D07EA5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B4D388A7-4323-697A-C4CE-3B789252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A35D3-ED47-4EA1-8FB3-650C69D146A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601833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CC52908A-711E-CB67-8AA7-7D3A6351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7D276-2E90-4FCE-87D2-3E4D74756AA4}" type="datetimeFigureOut">
              <a:rPr lang="pl-PL"/>
              <a:pPr>
                <a:defRPr/>
              </a:pPr>
              <a:t>30.06.2026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1B87833-BDE4-A2A0-C96A-627B70E0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9243034B-ADFB-60F9-7584-58C5A36C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69798-862F-4270-A8B1-8A73BD4870C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9788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2CF55F-EAC2-DB1E-FF4C-2F6D6442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F21F4A-F94F-0EDE-23EC-77CB59D6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8FBB8A-4862-6D50-7084-D36DC374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2A21A-A044-4005-977F-7265919686E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155031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967D08-CA0A-1F4C-44D1-2A516BA3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0746-3702-498A-898C-66DA360DC859}" type="datetimeFigureOut">
              <a:rPr lang="pl-PL"/>
              <a:pPr>
                <a:defRPr/>
              </a:pPr>
              <a:t>30.06.2026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65751E-792E-A446-B41F-8A9B412A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B71F03-1FD4-3C22-7385-86DBB501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35497-156C-4159-B65F-2BF0CAE8A01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28642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39BD94-B628-7D20-F05C-12125F09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9344-82C7-4090-802F-C2515682374E}" type="datetimeFigureOut">
              <a:rPr lang="pl-PL"/>
              <a:pPr>
                <a:defRPr/>
              </a:pPr>
              <a:t>30.06.2026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F84D7A-9B98-3EBA-84BF-C16C16A9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A6E3AA-D710-71AC-2AC6-58AA88CE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9FBAC-81E8-4EB2-828B-0FA7D685C64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657042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E4E8F9-B1B1-817E-76B2-B7289979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7CB678-2FE2-92BA-8AD9-106ACF6C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DBA2FA-F21D-FBF4-74A0-F25FD8279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3596F-AFC9-4E1A-89BC-AF5253DEAA9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91614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52BB78-1828-1BB1-51FC-5E008162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4EE05F-F827-E814-E7F1-88314FCE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135DDF-8548-2E85-A1BA-F095CBDE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131D-BAE2-48C8-AAE6-6403CA6BF9D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00986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DCC48D-8D3C-D687-DC07-51E18FD4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3754B8-83A0-4CE0-080A-6D3938D2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141B98-CBBE-B597-2995-EF5AA30A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BAADD-5BC3-49C6-8A0D-0E439C1D146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985328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3A6D32D9-C481-0A20-583C-26E4FEA0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E36ED9E7-84C2-A9B5-9AB3-DD989F8A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A303FB44-F6C5-F0AF-C260-837B20B3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612F8-34F1-4401-BC1B-929ED3AA34C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084384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66447212-EB74-68F8-F4E9-9B1200D52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8651329D-1AAB-05ED-417A-033EFD9E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BC2AC6F4-A0AA-69F1-209A-229C2EE1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58551-ECEA-4011-BB84-4804F93DF2A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044998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275AF6D0-842F-734C-E729-BC466174E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087DF445-2918-FBF6-06CA-D3F9F9F1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862F78E5-CFAA-85F9-7D13-E5B9E4B6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371BF-8072-48B1-BFF4-85057B972F4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053993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7582144E-6523-5639-2FCC-72A8AD72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29C6DF7E-63EB-042A-8139-6B291D0A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6DB17D99-E587-098C-8BC0-7C5EDD1F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E9763-E1BD-4524-BADE-8063F948645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327431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916DE229-1F45-FB0D-9B99-40259D7F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1213FE4-48CC-B6EE-429C-874CE05B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2B3A4617-CD09-4485-65FA-22BFCC01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9DFCB-62CC-4DBC-91D0-BFFC731C5D0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777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38B5FA6F-FFBE-F8B6-639D-005BE27F7B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03E8AE6A-73D7-9E32-2310-C318A3702E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74C989AD-A3C8-E2E7-A09F-413B395776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CE808543-6931-46FA-9A63-2E5EB6E7685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231608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2FE59A64-483F-ED03-817C-F2271266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976ED373-CE13-EF0F-2E70-279BDC8A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E2EB942A-5C74-BC7E-C00C-F4177774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95E6F-5166-45DD-BF39-36C56F1DEB7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185513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B7F950-FAD9-0474-FE8E-6C32BF93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AB08CE-255A-3293-E9ED-C81C41D7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24A4CF-EC62-9E4E-F989-D3C59FAD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148CD-64D0-4DBE-9024-EB0195B57C3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412151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5A72A0-A05A-0702-C009-9E0808DF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531852-6985-D443-BE39-0C0DA7D6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BB2099-9F72-D46C-B137-F6510484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931A3-BE37-4DF9-9DC9-63BAE0C64F8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624760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60B66D2E-75A1-64A9-93E1-8299ABEB8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393A5BAF-D9AF-63AF-59DA-6AA92A461F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7"/>
          </p:nvPr>
        </p:nvSpPr>
        <p:spPr>
          <a:xfrm>
            <a:off x="279121" y="2063507"/>
            <a:ext cx="11306981" cy="35046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rgbClr val="232C5A"/>
                </a:solidFill>
              </a:defRPr>
            </a:lvl2pPr>
            <a:lvl3pPr marL="914400" indent="0">
              <a:buNone/>
              <a:defRPr sz="1200">
                <a:solidFill>
                  <a:srgbClr val="232C5A"/>
                </a:solidFill>
              </a:defRPr>
            </a:lvl3pPr>
            <a:lvl4pPr marL="1371600" indent="0">
              <a:buNone/>
              <a:defRPr sz="1200">
                <a:solidFill>
                  <a:srgbClr val="232C5A"/>
                </a:solidFill>
              </a:defRPr>
            </a:lvl4pPr>
            <a:lvl5pPr marL="1828800" indent="0">
              <a:buNone/>
              <a:defRPr sz="1200">
                <a:solidFill>
                  <a:srgbClr val="232C5A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CAA250F5-B38B-F242-0167-EA93691E69C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4BED5EAC-AADA-4436-B2AD-CE7FC531FA9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032332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9B4D2CA2-4566-F511-EE1A-5A0C04FF9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FD2E8A29-95B2-892C-5A30-B46465F0EA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63C1E1D0-5375-B4F2-24A5-742403D66BD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62BAA187-20CB-4190-8A94-5028C6A47B6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00010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442250E3-3864-189D-DBF5-3E5FCACD2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1726D897-DD4E-4AF8-B7A3-1259BA08DA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0EC4EC67-10B2-2393-7F5A-5B86AF6FEC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81234D12-1B7A-41D4-A048-1A1AA1EB62F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797476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D3CFAE9E-CD6F-3FCB-B3F3-E17BE495E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0FE360F7-2C50-878D-8540-79DF53BC5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ECC9A038-5CD2-28D6-23B4-F05C2E6CC5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17BE9488-A70E-43A4-A341-936A3E42D76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8699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9F1515DF-6A98-8F8B-A509-1839BC26B7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5137611A-2C75-A362-DA4E-4F7BCDCFFC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18D5273B-8286-0125-5056-D2E9C137EF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2CDFB098-CF28-419C-9278-25C87D8A0D1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208513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579B4ACF-A9CA-CDA9-7C43-F3CA0509F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A8C6E8DC-386E-4DFD-9D09-F1197789D2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820C772D-C504-06E1-0C14-AA9475A37A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6926BC7B-95E1-41DB-9D08-5B31ADA69F3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787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2ACD8BDF-32ED-F0CE-E385-988375BB4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93FFD36F-8C66-6AB5-F76D-162897B595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264558E5-AD20-BBD0-4541-EA54223D71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DE8CFBD0-E4DE-4995-943E-6F1D7D958DC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5868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EB2814-8F7B-ACAD-9AD8-6A667BC9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377DD7-596A-8496-6AEA-5CFB213A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07A232-B944-708A-5B78-86AC0630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4E6AF-195B-4D8B-84F9-98DE5147B85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25749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479C6BBB-3809-2875-FD71-5E70CD05A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1E520624-CA2B-8FF9-A0F3-AE0905C08A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69C3CAC2-3A50-4A0F-CED4-EF1E26C327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7D011C51-F3C9-41FA-BF9D-54CB8E4A63B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84513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C097D129-9D1B-B1BA-720A-212F182C76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C1E77538-1A6C-4877-5439-9B4C1CEA3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F276E6E9-A5AF-C500-9FCA-E667CCEA92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B79FBE8D-166C-4230-A3A8-68A392C359B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871385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7">
            <a:extLst>
              <a:ext uri="{FF2B5EF4-FFF2-40B4-BE49-F238E27FC236}">
                <a16:creationId xmlns:a16="http://schemas.microsoft.com/office/drawing/2014/main" id="{A87E58C2-93C8-396E-ACC4-2C945EE59CB2}"/>
              </a:ext>
            </a:extLst>
          </p:cNvPr>
          <p:cNvSpPr/>
          <p:nvPr/>
        </p:nvSpPr>
        <p:spPr>
          <a:xfrm>
            <a:off x="0" y="0"/>
            <a:ext cx="3495675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id="{5DE062BF-F146-9912-62A7-1FCA834C908C}"/>
              </a:ext>
            </a:extLst>
          </p:cNvPr>
          <p:cNvSpPr/>
          <p:nvPr/>
        </p:nvSpPr>
        <p:spPr>
          <a:xfrm>
            <a:off x="1374775" y="0"/>
            <a:ext cx="2530475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reeform: Shape 4">
            <a:extLst>
              <a:ext uri="{FF2B5EF4-FFF2-40B4-BE49-F238E27FC236}">
                <a16:creationId xmlns:a16="http://schemas.microsoft.com/office/drawing/2014/main" id="{D71FFFF6-26A3-E6F4-2E3B-A7A29B50A58C}"/>
              </a:ext>
            </a:extLst>
          </p:cNvPr>
          <p:cNvSpPr/>
          <p:nvPr/>
        </p:nvSpPr>
        <p:spPr>
          <a:xfrm>
            <a:off x="1155700" y="0"/>
            <a:ext cx="25368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: Shape 5">
            <a:extLst>
              <a:ext uri="{FF2B5EF4-FFF2-40B4-BE49-F238E27FC236}">
                <a16:creationId xmlns:a16="http://schemas.microsoft.com/office/drawing/2014/main" id="{41BCF731-03AD-0671-7A77-C135DE1FD97F}"/>
              </a:ext>
            </a:extLst>
          </p:cNvPr>
          <p:cNvSpPr/>
          <p:nvPr/>
        </p:nvSpPr>
        <p:spPr>
          <a:xfrm>
            <a:off x="923925" y="0"/>
            <a:ext cx="2262188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E4C52AF5-3B28-3440-AE50-034F017C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550" y="617538"/>
            <a:ext cx="7123113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2241623-A064-4BED-B073-BA4D61433402}" type="datetime1">
              <a:rPr lang="en-US"/>
              <a:pPr>
                <a:defRPr/>
              </a:pPr>
              <a:t>6/30/2026</a:t>
            </a:fld>
            <a:endParaRPr lang="en-US" dirty="0"/>
          </a:p>
        </p:txBody>
      </p:sp>
      <p:sp>
        <p:nvSpPr>
          <p:cNvPr id="9" name="Footer Placeholder 23">
            <a:extLst>
              <a:ext uri="{FF2B5EF4-FFF2-40B4-BE49-F238E27FC236}">
                <a16:creationId xmlns:a16="http://schemas.microsoft.com/office/drawing/2014/main" id="{5A151F6A-6B19-B378-4E70-179BFA19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550" y="6170613"/>
            <a:ext cx="5588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24">
            <a:extLst>
              <a:ext uri="{FF2B5EF4-FFF2-40B4-BE49-F238E27FC236}">
                <a16:creationId xmlns:a16="http://schemas.microsoft.com/office/drawing/2014/main" id="{74D67E1C-722F-3177-9029-DC625D86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613"/>
            <a:ext cx="1198563" cy="457200"/>
          </a:xfrm>
        </p:spPr>
        <p:txBody>
          <a:bodyPr/>
          <a:lstStyle>
            <a:lvl1pPr algn="r">
              <a:defRPr/>
            </a:lvl1pPr>
          </a:lstStyle>
          <a:p>
            <a:fld id="{8FB3EC80-D34C-4886-A8E8-7FA79FC130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9286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463E1-E6A2-C1AA-E20B-B65F65C3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8324-A84C-4A45-93B6-78D079CCE772}" type="datetime1">
              <a:rPr lang="en-US"/>
              <a:pPr>
                <a:defRPr/>
              </a:pPr>
              <a:t>6/30/2026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989A4-BA47-FFCC-B26C-AC30FF3C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73C4F-C98E-ACEC-E628-A273D903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B33CC-D9F3-4DF1-AF18-2DD646240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0063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36ED33A-A877-3C20-1994-2143A1EA9846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0"/>
            <a:ext cx="4389438" cy="2916238"/>
            <a:chOff x="3124577" y="0"/>
            <a:chExt cx="4389519" cy="2916937"/>
          </a:xfrm>
        </p:grpSpPr>
        <p:sp>
          <p:nvSpPr>
            <p:cNvPr id="5" name="Freeform: Shape 48">
              <a:extLst>
                <a:ext uri="{FF2B5EF4-FFF2-40B4-BE49-F238E27FC236}">
                  <a16:creationId xmlns:a16="http://schemas.microsoft.com/office/drawing/2014/main" id="{45D1DAD6-D2A4-BA74-51BD-C4F490CCF297}"/>
                </a:ext>
              </a:extLst>
            </p:cNvPr>
            <p:cNvSpPr/>
            <p:nvPr/>
          </p:nvSpPr>
          <p:spPr>
            <a:xfrm>
              <a:off x="3321431" y="0"/>
              <a:ext cx="4013274" cy="2742270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Freeform: Shape 49">
              <a:extLst>
                <a:ext uri="{FF2B5EF4-FFF2-40B4-BE49-F238E27FC236}">
                  <a16:creationId xmlns:a16="http://schemas.microsoft.com/office/drawing/2014/main" id="{A3C97F6B-916E-4301-8485-3527455E3F92}"/>
                </a:ext>
              </a:extLst>
            </p:cNvPr>
            <p:cNvSpPr/>
            <p:nvPr/>
          </p:nvSpPr>
          <p:spPr>
            <a:xfrm>
              <a:off x="3565910" y="0"/>
              <a:ext cx="3402076" cy="2440573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reeform: Shape 50">
              <a:extLst>
                <a:ext uri="{FF2B5EF4-FFF2-40B4-BE49-F238E27FC236}">
                  <a16:creationId xmlns:a16="http://schemas.microsoft.com/office/drawing/2014/main" id="{EE496140-B419-0702-2BCB-BC5A6961D07B}"/>
                </a:ext>
              </a:extLst>
            </p:cNvPr>
            <p:cNvSpPr/>
            <p:nvPr/>
          </p:nvSpPr>
          <p:spPr>
            <a:xfrm>
              <a:off x="3232529" y="0"/>
              <a:ext cx="4164090" cy="2816900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: Shape 51">
              <a:extLst>
                <a:ext uri="{FF2B5EF4-FFF2-40B4-BE49-F238E27FC236}">
                  <a16:creationId xmlns:a16="http://schemas.microsoft.com/office/drawing/2014/main" id="{47268111-C542-DB0D-1817-0B8E3AC103E2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75725245-A582-327B-80E9-41EF73D04C97}"/>
              </a:ext>
            </a:extLst>
          </p:cNvPr>
          <p:cNvGrpSpPr>
            <a:grpSpLocks/>
          </p:cNvGrpSpPr>
          <p:nvPr/>
        </p:nvGrpSpPr>
        <p:grpSpPr bwMode="auto">
          <a:xfrm>
            <a:off x="8123238" y="0"/>
            <a:ext cx="4068762" cy="3546475"/>
            <a:chOff x="8122942" y="0"/>
            <a:chExt cx="4069058" cy="3547008"/>
          </a:xfrm>
        </p:grpSpPr>
        <p:sp>
          <p:nvSpPr>
            <p:cNvPr id="10" name="Freeform: Shape 53">
              <a:extLst>
                <a:ext uri="{FF2B5EF4-FFF2-40B4-BE49-F238E27FC236}">
                  <a16:creationId xmlns:a16="http://schemas.microsoft.com/office/drawing/2014/main" id="{DE685E18-7211-434F-4CBE-F79D294662E5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54">
              <a:extLst>
                <a:ext uri="{FF2B5EF4-FFF2-40B4-BE49-F238E27FC236}">
                  <a16:creationId xmlns:a16="http://schemas.microsoft.com/office/drawing/2014/main" id="{4FDA5D5D-91BE-B50D-CA84-BF1A903EB785}"/>
                </a:ext>
              </a:extLst>
            </p:cNvPr>
            <p:cNvSpPr/>
            <p:nvPr/>
          </p:nvSpPr>
          <p:spPr>
            <a:xfrm flipH="1">
              <a:off x="8319806" y="0"/>
              <a:ext cx="3872194" cy="3321549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: Shape 55">
              <a:extLst>
                <a:ext uri="{FF2B5EF4-FFF2-40B4-BE49-F238E27FC236}">
                  <a16:creationId xmlns:a16="http://schemas.microsoft.com/office/drawing/2014/main" id="{18439BF7-9665-48BB-F664-FDF998F776EF}"/>
                </a:ext>
              </a:extLst>
            </p:cNvPr>
            <p:cNvSpPr/>
            <p:nvPr/>
          </p:nvSpPr>
          <p:spPr>
            <a:xfrm flipH="1">
              <a:off x="8729411" y="9526"/>
              <a:ext cx="3462589" cy="3010352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: Shape 56">
              <a:extLst>
                <a:ext uri="{FF2B5EF4-FFF2-40B4-BE49-F238E27FC236}">
                  <a16:creationId xmlns:a16="http://schemas.microsoft.com/office/drawing/2014/main" id="{E3686A43-57E5-5FC1-FA8E-9FF0A222CD10}"/>
                </a:ext>
              </a:extLst>
            </p:cNvPr>
            <p:cNvSpPr/>
            <p:nvPr/>
          </p:nvSpPr>
          <p:spPr>
            <a:xfrm flipH="1">
              <a:off x="8243601" y="9526"/>
              <a:ext cx="3948399" cy="3410462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D8934E45-3B9D-02B1-5B74-F9404E0FA164}"/>
              </a:ext>
            </a:extLst>
          </p:cNvPr>
          <p:cNvGrpSpPr>
            <a:grpSpLocks/>
          </p:cNvGrpSpPr>
          <p:nvPr/>
        </p:nvGrpSpPr>
        <p:grpSpPr bwMode="auto">
          <a:xfrm>
            <a:off x="0" y="1355725"/>
            <a:ext cx="4381500" cy="5510213"/>
            <a:chOff x="0" y="1347287"/>
            <a:chExt cx="4259808" cy="5510713"/>
          </a:xfrm>
        </p:grpSpPr>
        <p:sp>
          <p:nvSpPr>
            <p:cNvPr id="15" name="Freeform: Shape 58">
              <a:extLst>
                <a:ext uri="{FF2B5EF4-FFF2-40B4-BE49-F238E27FC236}">
                  <a16:creationId xmlns:a16="http://schemas.microsoft.com/office/drawing/2014/main" id="{78C6F4FA-1648-2361-22B1-FBE3E95450BA}"/>
                </a:ext>
              </a:extLst>
            </p:cNvPr>
            <p:cNvSpPr/>
            <p:nvPr/>
          </p:nvSpPr>
          <p:spPr>
            <a:xfrm>
              <a:off x="0" y="1675930"/>
              <a:ext cx="4174921" cy="5182070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: Shape 59">
              <a:extLst>
                <a:ext uri="{FF2B5EF4-FFF2-40B4-BE49-F238E27FC236}">
                  <a16:creationId xmlns:a16="http://schemas.microsoft.com/office/drawing/2014/main" id="{CAD91F53-364E-2617-932D-7058DED225AD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: Shape 60">
              <a:extLst>
                <a:ext uri="{FF2B5EF4-FFF2-40B4-BE49-F238E27FC236}">
                  <a16:creationId xmlns:a16="http://schemas.microsoft.com/office/drawing/2014/main" id="{35C3A608-7797-052B-AE8A-88DE6DEE897F}"/>
                </a:ext>
              </a:extLst>
            </p:cNvPr>
            <p:cNvSpPr/>
            <p:nvPr/>
          </p:nvSpPr>
          <p:spPr>
            <a:xfrm>
              <a:off x="0" y="1593372"/>
              <a:ext cx="4029841" cy="5264628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Freeform: Shape 61">
              <a:extLst>
                <a:ext uri="{FF2B5EF4-FFF2-40B4-BE49-F238E27FC236}">
                  <a16:creationId xmlns:a16="http://schemas.microsoft.com/office/drawing/2014/main" id="{0A54A0A2-27E9-EB2A-9C7B-2E4C51EC2295}"/>
                </a:ext>
              </a:extLst>
            </p:cNvPr>
            <p:cNvSpPr/>
            <p:nvPr/>
          </p:nvSpPr>
          <p:spPr>
            <a:xfrm>
              <a:off x="0" y="2147460"/>
              <a:ext cx="3702638" cy="4710540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2">
            <a:extLst>
              <a:ext uri="{FF2B5EF4-FFF2-40B4-BE49-F238E27FC236}">
                <a16:creationId xmlns:a16="http://schemas.microsoft.com/office/drawing/2014/main" id="{2C2F4BB3-93E3-BFBE-04E3-5B28936B50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54550" y="6170613"/>
            <a:ext cx="571341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26">
            <a:extLst>
              <a:ext uri="{FF2B5EF4-FFF2-40B4-BE49-F238E27FC236}">
                <a16:creationId xmlns:a16="http://schemas.microsoft.com/office/drawing/2014/main" id="{7980F9F0-8BAE-3426-F313-F69788BD13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D65AF-725E-445B-9164-1AA88EA7D4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1" name="Date Placeholder 17">
            <a:extLst>
              <a:ext uri="{FF2B5EF4-FFF2-40B4-BE49-F238E27FC236}">
                <a16:creationId xmlns:a16="http://schemas.microsoft.com/office/drawing/2014/main" id="{29D340D4-5A52-D522-1C62-390CA4710E5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39763" y="6170613"/>
            <a:ext cx="2840037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72EB70D-CD01-44DA-83B3-8FEB3383D307}" type="datetime1">
              <a:rPr lang="en-US"/>
              <a:pPr>
                <a:defRPr/>
              </a:pPr>
              <a:t>6/30/2026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555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350EE0-FA72-0FAB-D62E-41CF6B39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8324-A84C-4A45-93B6-78D079CCE772}" type="datetime1">
              <a:rPr lang="en-US"/>
              <a:pPr>
                <a:defRPr/>
              </a:pPr>
              <a:t>6/30/2026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CDE046-F13A-41E7-281D-823045A7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26AB87-E3F1-8C30-9BB0-EC24C5B8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F01B8-B312-4D64-85E3-D5D395979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2028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/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BBC1594-6FA7-0550-F844-4FCF3A56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8324-A84C-4A45-93B6-78D079CCE772}" type="datetime1">
              <a:rPr lang="en-US"/>
              <a:pPr>
                <a:defRPr/>
              </a:pPr>
              <a:t>6/30/2026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1B6017-DB00-7316-1B4D-B36736B4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F475AF-CECA-71F0-E092-1C81417A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B4EF9-92F7-4BF9-9320-925443A1E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4887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110398-A63C-0B92-E7D4-22D5508C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8324-A84C-4A45-93B6-78D079CCE772}" type="datetime1">
              <a:rPr lang="en-US"/>
              <a:pPr>
                <a:defRPr/>
              </a:pPr>
              <a:t>6/30/2026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C6774F-33E0-C47D-2EB6-1932D6E7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A9179D-F693-34AF-722D-F5714587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8AF9F-959C-495B-BF00-558464FD8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227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AF48F57-22A0-3E2C-0532-51F525A84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1799-ACB5-4CB2-86A2-5C574F1C8706}" type="datetime1">
              <a:rPr lang="en-US"/>
              <a:pPr>
                <a:defRPr/>
              </a:pPr>
              <a:t>6/30/2026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52415A5-A1BE-EC64-34AD-79BD159C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69E58EA-7E09-1809-5A8C-5ABA7EB4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D1177-2EBA-4E70-9812-45A520F12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4083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/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EBCABF4B-9452-4D78-A899-C3773193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50" y="6170613"/>
            <a:ext cx="22129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D0D6-7A82-473E-879B-C6ECD6CCCFEC}" type="datetime1">
              <a:rPr lang="en-US"/>
              <a:pPr>
                <a:defRPr/>
              </a:pPr>
              <a:t>6/30/2026</a:t>
            </a:fld>
            <a:endParaRPr lang="en-US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073E3AA-AEDA-464F-6BFE-C473DBDB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9525" y="6170613"/>
            <a:ext cx="69500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88EF3C91-866D-ED67-DA96-EA99C6BA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7D58E-296C-4CE5-95D0-76915321E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210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93783F-0761-59B8-6AA2-335AD53B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61ABD0-6F7C-EA2F-943C-3DA2A1C2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D79BEB-CD99-5DF8-542E-8E602FE9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A865D-6BBD-42B8-8CC5-F89935A721C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547794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C62EEB16-972C-83EE-E222-8DB8CE8C1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50" y="6170613"/>
            <a:ext cx="22129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05E03-BC17-41A7-854C-DFAB672737DC}" type="datetime1">
              <a:rPr lang="en-US"/>
              <a:pPr>
                <a:defRPr/>
              </a:pPr>
              <a:t>6/30/2026</a:t>
            </a:fld>
            <a:endParaRPr lang="en-US" dirty="0"/>
          </a:p>
        </p:txBody>
      </p:sp>
      <p:sp>
        <p:nvSpPr>
          <p:cNvPr id="6" name="Footer Placeholder 11">
            <a:extLst>
              <a:ext uri="{FF2B5EF4-FFF2-40B4-BE49-F238E27FC236}">
                <a16:creationId xmlns:a16="http://schemas.microsoft.com/office/drawing/2014/main" id="{06FF69DB-A556-93A7-10FD-AF8977609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9525" y="6170613"/>
            <a:ext cx="646430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392243A1-B3AC-A4C6-A0B7-A97791CD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54610-DD11-4F6D-9D57-298341742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7997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B70B2-97E9-6FAA-623E-7FEEA81B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8324-A84C-4A45-93B6-78D079CCE772}" type="datetime1">
              <a:rPr lang="en-US"/>
              <a:pPr>
                <a:defRPr/>
              </a:pPr>
              <a:t>6/30/2026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FFE9A-3961-6FCF-4619-DD323BD14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F6F16-243C-3B76-5418-2C0D7CCF2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DB317-0453-4E9D-8356-8BF9620CD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3730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 title="Rule Line">
            <a:extLst>
              <a:ext uri="{FF2B5EF4-FFF2-40B4-BE49-F238E27FC236}">
                <a16:creationId xmlns:a16="http://schemas.microsoft.com/office/drawing/2014/main" id="{A47305B4-4393-5808-834D-A68333D0C0BB}"/>
              </a:ext>
            </a:extLst>
          </p:cNvPr>
          <p:cNvCxnSpPr/>
          <p:nvPr/>
        </p:nvCxnSpPr>
        <p:spPr>
          <a:xfrm>
            <a:off x="9112250" y="571500"/>
            <a:ext cx="0" cy="527526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1681B4-997B-A4AD-C879-3310911B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7350" y="6296025"/>
            <a:ext cx="2506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F02AB-6034-4B88-BC5A-7C17CB0EF809}" type="datetime1">
              <a:rPr lang="en-US"/>
              <a:pPr>
                <a:defRPr/>
              </a:pPr>
              <a:t>6/30/2026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0B7EAC-9397-7918-7F68-C92D6C0F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3700" y="6296025"/>
            <a:ext cx="5959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67412E-3E08-2E3A-2104-C5CE206C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734425" y="2852738"/>
            <a:ext cx="5383213" cy="604837"/>
          </a:xfrm>
        </p:spPr>
        <p:txBody>
          <a:bodyPr/>
          <a:lstStyle>
            <a:lvl1pPr>
              <a:defRPr/>
            </a:lvl1pPr>
          </a:lstStyle>
          <a:p>
            <a:fld id="{57FFA35E-2FC3-4BFE-8AAF-C8EA3CBEDC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6201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5A677C-AEBC-F88C-AA7B-33284EAA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9B2666-418E-8B95-8733-DFAB086E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377FEF-7F83-A055-A641-4DABC777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A8A3F-A9BD-494B-A3CA-7FADA6E611F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35302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5452EE-4D76-26A5-981C-31DCA44B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40AC69-E4B4-3B7F-6CC7-6E89E5F2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B6AD91-5383-83BB-FE97-49587BF2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209B-9D50-4BED-8548-4F3C1D55E31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59012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DB2DB8-056C-0DA1-5787-2BD59E47F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478070-A989-6F7B-E85D-EE630C7C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DC20DA-2ABC-D811-BB68-09EDFBD1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E80F6-7C8B-4055-B6E1-E6045F6DBE5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365410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6C783FB7-9E83-B379-E9CD-09FABDFE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03453955-16E6-5FE3-2AC5-D2D9694A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09AA8F9D-6596-7E8E-4B81-E147F845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669DD-8219-4FC7-B909-E5ACE2F3E87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07716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04D0A3F1-A662-DFFD-755E-C5C99231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A91F7222-8308-078F-906E-536C5792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9BAF366D-DEDD-14C5-A9DC-585DD5E1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DFF9F-ACE0-423B-A0E6-B60C2556BAE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79004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DC06609F-41AB-2950-2F85-880424ED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815C7C69-DFA8-8886-287F-B76BF99C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1B7A3983-BCA3-2829-57A1-75CAE29F5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E4947-A2D3-4565-8AF5-46429B2C122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32134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01F0835F-007B-FA50-5B18-A8587155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28CD2EBC-E52E-F33C-1B95-6DFDB626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95485C77-829C-C11C-A4B2-DEC55720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DA175-6021-42DF-BBE5-0E98B3457A5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3839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6DE2CD-342D-6E5F-DBEB-4D8BDBCC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9947FE-56EC-8CF9-CC29-DC1784CE5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27F24B-E22D-2D9E-82A9-76AE2116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67855-C95A-42D9-BAD7-7A996F80AEC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405659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13CED20B-A272-7134-BAA8-081B9CBD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98086C35-D371-CAD7-7763-F8E6AF96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72BDED10-4076-2D3C-3830-CCF15DC1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EBF48-54AA-4B6A-A5F0-29B81B6C448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983894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76F3DBEE-BE0C-9B8B-9195-E98D25B7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BF3BFD0D-0B8D-3FAE-A277-82C8784B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4145AC07-6D2D-B6BC-AFB5-960B2E9C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D748E-4ACB-4235-8721-99A5B540C4C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090373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FD29BF-D2FC-D9BE-3E0A-CE5E88CE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968FA7-1E01-F857-D59E-A15A0321D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CC5E37-2A0B-A8E5-C816-E0657C02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C1AF4-E637-4017-9E57-1E3E0D83B5C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56064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1378F7-AB24-1D34-824E-2981A0DC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A8B633-FD2E-6CCC-B542-AFE2C18D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CDCC42-36CA-BCD6-4948-B8751D67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0662F-C8EA-4D0D-AFFD-A9FE70BB6CA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68169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8364C53E-64DC-47E7-8D79-05B546455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F2A7E37B-BE43-2E96-AC84-9BAEDDC587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7"/>
          </p:nvPr>
        </p:nvSpPr>
        <p:spPr>
          <a:xfrm>
            <a:off x="279121" y="2063507"/>
            <a:ext cx="11306981" cy="35046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rgbClr val="232C5A"/>
                </a:solidFill>
              </a:defRPr>
            </a:lvl2pPr>
            <a:lvl3pPr marL="914400" indent="0">
              <a:buNone/>
              <a:defRPr sz="1200">
                <a:solidFill>
                  <a:srgbClr val="232C5A"/>
                </a:solidFill>
              </a:defRPr>
            </a:lvl3pPr>
            <a:lvl4pPr marL="1371600" indent="0">
              <a:buNone/>
              <a:defRPr sz="1200">
                <a:solidFill>
                  <a:srgbClr val="232C5A"/>
                </a:solidFill>
              </a:defRPr>
            </a:lvl4pPr>
            <a:lvl5pPr marL="1828800" indent="0">
              <a:buNone/>
              <a:defRPr sz="1200">
                <a:solidFill>
                  <a:srgbClr val="232C5A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6490349D-191A-2711-0589-1191B91D702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FEA88B8A-8C1E-4D26-875E-687C3AEA68A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316902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4A04F3E4-E0AC-6958-68ED-9AB4D6F0F6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757BDCAA-05CD-7031-4483-AB96BE9FD4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CCF0192A-3823-6295-AECB-771D24465A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654D5061-DE71-42C7-A95B-82CC6F1B549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4194480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3FB1460E-E1D7-2BD8-B036-2F5F0F321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A76F8C68-D9DE-00EB-EC6E-463110A588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D26C78B5-A397-27E4-7AD0-7A464474E2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4A22355E-FA25-4391-92AD-7DEC0BDD9FA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365894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68700108-5010-4352-93C9-976FE6EA4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D0A07DB2-10E2-35FC-6351-2232CBBE24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B787917A-DFE9-C368-836F-51FC26C4FC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34F65443-76EC-4CF1-985E-72784ACDA23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980437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E0BB6790-78DA-35A0-B7D5-CE804002D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FA8C7C8A-A749-70C0-36FF-28191E0584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6E0C832F-3E24-33E8-D81A-E603115210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CD9A30E3-952F-40CB-A15C-9BDBB59D407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818836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D2B2F7B7-52B3-165C-E561-403B2C421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7E0DB3A6-6661-ACBB-1F79-9072DE7726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32D05EA0-7264-038D-630A-55E464EFE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B2D0763B-F919-4D71-B830-17513DF2928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28176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A472BF8A-ADB6-575B-6BB5-3BBF3BAAE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248F4285-440C-CA3E-8E1A-4E62DACA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C4DC2CDF-D5D8-505B-DA9B-A703F9E3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B184E-881F-4B51-8E77-55CDBF94E58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258548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7CE25236-B976-1052-EB55-C0DB3C200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16A82389-E566-9D45-A5D3-4BCE24A61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38184A22-AFA8-4952-1179-BC7E2146DC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711237C4-6129-4B78-BA80-08D707D3832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811759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5F83F05E-BFF5-DCF4-0B25-4E0F309ED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B0E1BF2D-2906-AF1A-C824-EFC5B37341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A8104DA1-659B-9068-239C-66F1F3BBC8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08A8AFC3-DFE6-45EF-B8A1-6FA70B6D6EF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74491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7E33EC8E-A7E2-4F72-E6BD-F3029589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9FA6650B-2455-8C42-8E1F-84C6DE2ED3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0A3EEEC4-C891-8D3B-B82E-58572665737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438FD8E4-98C9-4959-96FF-331322B9186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97250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5DB9D3-2DFB-FF20-4613-61A3BF8A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10B06C-1398-1618-A59D-4A5B7154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1B9559-779D-3BF5-258D-94A10A7C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AED2D-471E-47C2-84ED-E0906348DE1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12515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D9094F-FBAF-7BE8-33BD-128E91D4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931B2A-B6CF-1D90-C80D-9C37989D6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3D79B9-3BF8-6180-6671-8B100E57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2F6EE-915E-454A-ABEC-AE2E31EA10A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682928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FBC767-CF5C-7623-ED6A-7C759E93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249409F-679D-C34B-4160-437A040E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6E9BC8-4CE2-1575-045B-0CC86D04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5CC31-580B-4F15-9DF8-A8F004B941B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432298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4DDB6C21-1577-F5A0-C118-370436D2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8DE7395F-3BF6-07AA-C89F-F5F65806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3D225F72-5A1B-B23F-963C-3669616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55073-A686-4062-A376-0354A613CFA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9594186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F6687C99-F29A-B44A-29FD-11C084A1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30272F04-39FC-3454-2BF7-22DE5D80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77FE63F3-8E8B-C2B6-9529-B70C9DDF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AE34-7EAA-4550-8630-D885A2BFB56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77490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7554C6FD-9AE0-A3F6-5695-5BB78D38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10FAA8AC-7CDE-D072-62A1-889E47A5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1C7F04F3-163E-4D3A-3A30-160002D7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758A2-01EB-4BBF-9777-D3A3C266B40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9389319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025E7670-C8CF-E6D8-7527-AE5AB295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72110E4C-150C-C00E-31F6-C5C77A90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E864B552-EDF7-B829-A720-072B1F50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E35A5-3B35-4506-934E-BD0B81857F4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8277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434F4A3D-D24A-4576-2A55-4E14CEF6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06EBA764-F3A6-75C4-A99B-5D349BD2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5DEA1598-A75D-2F91-78F8-5DAED81E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424E1-76C2-4799-A72A-DE76BEDBE5B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38765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6A2998C9-F45A-631C-11F0-CB522EB1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EE1CA370-27FC-58C1-8BDF-E4A3B3EF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60E511A0-1031-267A-2523-B8CF38FB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3F78E-840F-48C6-BDBA-233F54520E2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02909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92145BAB-1B11-B8AF-40E3-C06E1043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D2D4C4CA-398D-0D21-3689-8DCC492B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DC41A3EB-6ECE-F9C5-E16F-744AF842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26B0A-85EA-4EBC-BF59-7AB5B7BCB6E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8597176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C5709B-C07A-CDBB-592E-0743700F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2108C9-53CD-E83B-B0DD-954B7A47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5B8A36-66D4-168A-B616-E1A20320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6F6B-0D25-4ABF-A4A8-2D7DE57480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5657684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14822E-9781-96EC-1445-D7B37268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305129-2E4B-CE93-EE48-F8260845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9A5824-F275-36EB-E1F5-3C634D66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E7293-E8A7-4498-9B51-23EF44D28B3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228478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FE3DEE08-5E72-45C7-4F17-CEEC657A1C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2D095218-26F5-4604-9FC4-1572D2BD53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8A35670A-3FCD-F031-25AD-E7B541E9D0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CC819DE2-0DDE-4136-8220-5A84702B174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0710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464CE0C9-CC35-93DD-9ADA-CF003A46D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5D724736-902D-7947-91A0-B2DAD02F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D01DC178-1A39-BEC3-27A1-C8C95166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CBCA2-1654-45F6-BFBF-AD4BA4A423A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62556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F0DB47BC-4EE6-D575-361F-5CB3C48D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A61629D7-D11E-525B-0D2A-7276E317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67B9EC43-5A8A-FDDD-3813-DA23D86D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BD4D1-CA7F-42D7-BDC0-A101A78E88F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3378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B99398-81DD-0AE4-FE88-D9597E51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4465E7-87D4-10B4-B81E-18C4EA6B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F0E4E4-0330-8D1C-FA81-F161EA8F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B838D-F4B7-4CBD-B48E-DCC4F509D0D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80256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F8430B4F-F736-88E7-45CA-01ED3F76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B3E8391F-9A7C-6A2F-22E3-8438F36B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65BFC26C-BE70-42EF-89CB-7507B4C0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BFA49-43D0-4A5A-BD17-A9291795432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823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64AC8E9F-77C0-6AEF-3BC9-88C1C8C5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6CB2520E-E280-948E-0856-6AFF5279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9EA57E82-CEF9-7AB0-3D8B-120ACE45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AB055-ECE6-4C81-972E-5B3171B9A48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7371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A212CC-3810-CAEA-DCA7-0EEFD724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17B366-A635-6441-280A-800A9503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A34473-C7F2-246C-43F5-96D0C637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678C7-0560-403A-AA72-15E1BCDBBD2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32484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7A2FD2-28C6-41FD-F45C-3C5F462A6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144EE6-FF3E-2753-801E-0DAC91F2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27A930-B886-3457-E97E-EC3FC22F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853FE-D396-4C37-B34A-EF0093AE1BD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298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A2D1F390-55D9-7365-9AFA-14DA54639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D36D976C-6338-2655-FAB9-31E1BAE00A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973BBDB8-BB02-A274-7DF5-FE54E76B81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AB8AE82F-9904-4B7A-B203-19DE909B9FF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8044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0E7F7F-5990-A632-ED09-22CE68D2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62D50C-6076-7E4A-84B1-C9B94CB8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C4DEA0-8F55-4F5B-874E-08CA9672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405-7180-4F76-A887-3C89226797C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8510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1A01F1-C0CC-8DFB-CB44-1317863E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FA17C2-F618-2088-F1D5-DCCD845E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6E0A85-E08B-A814-C667-09432C01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BFEBC-7D8B-4372-B008-4A03637083B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13334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9F3641-E685-E91E-A85B-46BFB2877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23E924-8614-243A-36B5-C1D37CE6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46F3C3-893A-77D2-2551-CDD1E1D0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89DBE-0FDB-4FD5-B2E3-28F4D96D4DC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37861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748CA8B2-F327-388A-F098-8DF43F0C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2970419E-639E-010A-1CB1-1F0FF2E5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60E60728-4AF6-C47C-A907-AFAB525D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33607-AA92-4259-8E83-F5839263088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97488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2E62AD2C-A583-AF10-5551-E8ED6907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24672583-EC1E-220F-AAD1-AB7B5DDA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984D9E78-A891-BBE7-0BDA-A67CA39C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5490C-8C98-49C7-BE69-3E90CF25A73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31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ADE149-ABEE-C292-0705-EFA1BB08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F2A203-5F53-0E6E-21D2-38942BC9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178AF2-9683-13A1-4010-DC3656EA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72F9-3A0A-4F0E-AE03-4A5B005CC3A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18414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EBB5E90A-7C4D-D399-CFA6-C546672D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16B2098D-B10A-9A13-7CD1-2BA9B2D2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2DA7DC0A-EF52-C658-896F-FA45B01B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1D6F0-073A-453E-9F9D-9D041AC0B13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6681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162F74C8-9A3C-FEC2-6028-3143B352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007CC48F-F4FC-CF0E-FD34-9B21F143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46AF5A16-360A-ACE3-CA74-30517C5D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072D8-6A90-43DE-9C04-C960F4FBECC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9572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0F1D30AE-FA65-AC3B-FA97-958C3E71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D7589C86-BC06-3379-36A8-02FAF2B8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13130915-5D7A-C644-A3EB-47E3C72B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A1BB3-50DF-4083-ADF4-7F749435D12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93844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CD0454AC-7F2B-4083-80DE-0A462EC1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FA314E83-03E2-3975-2401-460FC4BB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41AF607D-B675-1036-F158-9BB33323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69B77-E5BC-4CE7-9368-B3DBC60CBC4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41004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DBA426-279A-BB80-71B0-8014E87E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F864A8-2A3B-2FA9-5CC6-E553B923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818AD4-A68E-0CC2-A723-B3608697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53704-68C7-40D6-8008-CB573FD3F57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6218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0646AC-AC52-55CE-2400-E4534835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1580D7-E493-66F4-D21A-39B4F5BE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4565C8-C211-EEA6-5081-989DDCF0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442C4-0C78-43F4-9044-7CD70012164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6458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A2386FCC-8C19-5267-485C-F94992320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6AE0F5FD-3687-E65C-017E-A23A229802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8573EA2D-CB87-2FBC-6770-D5677BA455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0E2B07D1-6CDC-4754-B8C5-41E033EE8F3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8969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E35850-1A2F-FD72-3E2D-ED063AEA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B7A537-500D-9DC8-3B39-A5084E9A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C9CDAB-C235-752A-93C9-1F1FD219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3B3AA-A1A2-4497-B3B0-62B90FF2040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81686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B6EE78-E464-DB3D-948F-794D03B0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A93C2E-A536-9503-4A33-6A6258938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09C0F7-B9EB-4F71-C32D-92DC88C1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8C0CF-0E48-477B-A07A-0348C3D9A1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83555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074AC8-E03B-05F1-1CC8-EB5CC866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841F2D-0476-26B1-63B4-86AF1E3A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763991-28E5-A12E-865D-E98F9211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0BAA5-DF89-4FCB-8F54-5914A9BD1A8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930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791BDA8F-09B4-AEF7-A7C4-A1AD87E1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2E624EFF-4E26-3CEF-4E0C-21DE8F67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F6BF3251-6A76-C656-35FE-E8A919E5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83174-C73F-4EB3-BF05-A78996FDE6F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7192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A8C280F8-2002-855A-5254-737B8123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09225F9-3982-1F23-4307-0F8D0A73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463E9079-A128-89E1-4571-81CD371E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5AB67-2CEB-461E-BE9F-1B161336AE7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87227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DFB2C571-1DE9-4899-1364-65A04772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F36A8A64-C451-8794-55E2-BD2EB822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39C4D1F8-1B09-8F6C-0BAB-6F9BA8E7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94662-424D-4DFF-8BD5-9267375B434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2296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BB1BF8BF-2368-4B77-9248-3E6DB4C0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239FC97F-00F3-A0F9-A25D-B2D0A33F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53B4223A-2B60-7AC4-DE0F-3905E2FE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14CEC-357E-4CCF-9113-3C33D42DB53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38782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B253A3B1-9A75-866C-1E44-3726F0B9B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B494CDC3-3417-8918-3F1B-BCC679EE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2E9A6938-D427-1E3C-FF83-BE1BF3F4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34B5C-C34C-4346-A669-6933EEEC494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43647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2352AC6A-58EF-B020-60BA-27450919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044A3BD-11FC-15A6-ED2F-DA1CBE68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E47CE65F-D4C4-C288-2CCB-DCD22B89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1B6BE-9BA1-41E1-A648-2DA71EA67FF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35469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32352DBB-4B43-4033-E474-260E83AE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EA5F67B8-774C-D81B-A565-317EF19A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04C76AA1-D8BC-A4AD-4FCF-F2337EB1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BBB4B-B829-4B27-A069-1FF9BBD3CA1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32765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58E45D-8AF6-CD0A-96D0-083D189B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3EFE77-474B-B159-83C2-ABFFBAFF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C66281-70B0-1B43-C6A7-02EA38BF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B4C10-BD4D-494D-9DEA-2093FC5EC1F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98952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76E87A-1F53-51CA-1BAE-C1AD4EB5E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0F1264-AC47-44EC-9F70-0F0DD93AE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D25995-1FB0-10B4-181A-51D94AB9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DCD49-D3B2-4D89-B98C-0C976F7AB77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868321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76C9A2C6-8658-CAF2-38CB-066586A69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D43F59EF-A3AA-CE87-9CA1-F38A84C28C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7"/>
          </p:nvPr>
        </p:nvSpPr>
        <p:spPr>
          <a:xfrm>
            <a:off x="279121" y="2063507"/>
            <a:ext cx="11306981" cy="35046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rgbClr val="232C5A"/>
                </a:solidFill>
              </a:defRPr>
            </a:lvl2pPr>
            <a:lvl3pPr marL="914400" indent="0">
              <a:buNone/>
              <a:defRPr sz="1200">
                <a:solidFill>
                  <a:srgbClr val="232C5A"/>
                </a:solidFill>
              </a:defRPr>
            </a:lvl3pPr>
            <a:lvl4pPr marL="1371600" indent="0">
              <a:buNone/>
              <a:defRPr sz="1200">
                <a:solidFill>
                  <a:srgbClr val="232C5A"/>
                </a:solidFill>
              </a:defRPr>
            </a:lvl4pPr>
            <a:lvl5pPr marL="1828800" indent="0">
              <a:buNone/>
              <a:defRPr sz="1200">
                <a:solidFill>
                  <a:srgbClr val="232C5A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1F5B5C6C-3944-A480-B125-AF229DE1AC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E0E9BA47-7EC1-4E86-B519-1F90A0F0D34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966931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F41EC155-E0EE-7532-F2D9-E3B50D7F3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74B3E257-2FB4-8976-2AB3-E34C04CC81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D502472F-B7E2-5EC0-DF95-0AAE6E146D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D1B1F3FA-B2D5-42FA-914A-3B86CA12FD2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7364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B9189A71-0242-6734-2F4F-CCAC30DD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CE935D78-8D58-6B34-7C6C-552714D6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05DC41BF-CC19-DBFC-46DA-526047A2F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87D93-9124-4D06-9E64-FDCBFD09C6B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779393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28F6BD9E-A87A-F8BD-BE2F-932D55E8A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7707F592-A9EB-4600-4D7C-5A3C941656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1E720EB1-F481-EA79-27C8-2C9446F75A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5EBC7484-6C06-4A0F-AC2F-92CF1420917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90546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3C079742-C798-E189-CE92-B80D6E313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796C4283-693F-BB15-6F11-42AD81BCB1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E6B55E4F-073D-3033-E7ED-DADB85E0FB2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C3E98B24-D9FA-4EDA-AA09-78658AA4B1E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767551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B605D824-DC3C-FF4D-9CCA-2CA0CF383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60E6041A-3875-CC8C-028B-677A8284F3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9C1DBDB7-89C4-9FF5-2EB6-B43822AA9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39465B77-044E-4760-8DDE-F57D94D19CE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44197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E786E9B6-8CB5-AA93-B5FE-A19566B7C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9474706B-042E-7BD3-69DC-D5749105C4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419BE3EF-ED6D-F231-7D82-59289C6322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5B5EA0B9-F214-4157-B293-310A1FF99F3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37648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2A5CFDA3-90E0-ACD1-C901-73C71F482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3BE1146B-9779-F5AB-04F4-8F44F0B284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B67623AD-DB12-7922-C5F2-123C44F6FE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6A948DF1-79FD-41CD-A517-45887727228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37893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DF5F3518-717F-32EB-5250-119C6F59D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342A0EA0-5495-6C62-CCC2-5766FE869A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02F98525-4CF6-1C2A-88A6-EDFBEA2A89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384C0E69-95C4-4B58-9A4E-C233EAB5A6D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64495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22673556-9EFA-294B-866A-4DBCD87D2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7F4CBA09-2F25-D01D-B643-0D6AB01D42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F5D09B7D-E0AF-DF37-B082-F332ACBB01F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BF5C0DC7-05C0-4833-8CC7-EF2A0E1E9EB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349625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łów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6AC3B69-F1A4-9DD0-0B1A-AE53A7AB6203}"/>
              </a:ext>
            </a:extLst>
          </p:cNvPr>
          <p:cNvSpPr/>
          <p:nvPr userDrawn="1"/>
        </p:nvSpPr>
        <p:spPr>
          <a:xfrm>
            <a:off x="0" y="1203325"/>
            <a:ext cx="12192000" cy="2676525"/>
          </a:xfrm>
          <a:prstGeom prst="rect">
            <a:avLst/>
          </a:prstGeom>
          <a:solidFill>
            <a:srgbClr val="009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350" dirty="0">
              <a:solidFill>
                <a:prstClr val="white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753C9B2-BF5D-3C35-99A2-E6506C885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716463"/>
            <a:ext cx="231933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83BEFBC-C37E-A9A2-FA30-E5E644C57A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2" r="4778"/>
          <a:stretch>
            <a:fillRect/>
          </a:stretch>
        </p:blipFill>
        <p:spPr bwMode="auto">
          <a:xfrm>
            <a:off x="8324850" y="0"/>
            <a:ext cx="337978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ymbol zastępczy tekstu 10"/>
          <p:cNvSpPr>
            <a:spLocks noGrp="1"/>
          </p:cNvSpPr>
          <p:nvPr>
            <p:ph type="body" sz="quarter" idx="10"/>
          </p:nvPr>
        </p:nvSpPr>
        <p:spPr>
          <a:xfrm>
            <a:off x="419557" y="1637310"/>
            <a:ext cx="7669233" cy="878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419557" y="2618318"/>
            <a:ext cx="7669232" cy="878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Symbol zastępczy tekstu 14"/>
          <p:cNvSpPr>
            <a:spLocks noGrp="1"/>
          </p:cNvSpPr>
          <p:nvPr>
            <p:ph type="body" sz="quarter" idx="12"/>
          </p:nvPr>
        </p:nvSpPr>
        <p:spPr>
          <a:xfrm>
            <a:off x="6608944" y="6372176"/>
            <a:ext cx="1479845" cy="3143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i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  <a:cs typeface="Roboto" charset="0"/>
              </a:defRPr>
            </a:lvl1pPr>
            <a:lvl2pPr marL="457200" indent="0">
              <a:buNone/>
              <a:defRPr sz="1200">
                <a:solidFill>
                  <a:srgbClr val="232C5A"/>
                </a:solidFill>
              </a:defRPr>
            </a:lvl2pPr>
            <a:lvl3pPr marL="914400" indent="0">
              <a:buNone/>
              <a:defRPr sz="1200">
                <a:solidFill>
                  <a:srgbClr val="232C5A"/>
                </a:solidFill>
              </a:defRPr>
            </a:lvl3pPr>
            <a:lvl4pPr marL="1371600" indent="0">
              <a:buNone/>
              <a:defRPr sz="1200">
                <a:solidFill>
                  <a:srgbClr val="232C5A"/>
                </a:solidFill>
              </a:defRPr>
            </a:lvl4pPr>
            <a:lvl5pPr marL="1828800" indent="0">
              <a:buNone/>
              <a:defRPr sz="1200">
                <a:solidFill>
                  <a:srgbClr val="232C5A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3017889" y="4450823"/>
            <a:ext cx="5070900" cy="5585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36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Symbol zastępczy tekstu 10"/>
          <p:cNvSpPr>
            <a:spLocks noGrp="1"/>
          </p:cNvSpPr>
          <p:nvPr>
            <p:ph type="body" sz="quarter" idx="18"/>
          </p:nvPr>
        </p:nvSpPr>
        <p:spPr>
          <a:xfrm>
            <a:off x="3035307" y="5071513"/>
            <a:ext cx="5070900" cy="10288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21963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zrzut ekranu&#10;&#10;Opis wygenerowany automatycznie">
            <a:extLst>
              <a:ext uri="{FF2B5EF4-FFF2-40B4-BE49-F238E27FC236}">
                <a16:creationId xmlns:a16="http://schemas.microsoft.com/office/drawing/2014/main" id="{D2A9B4EA-6616-E1FC-A96C-DA536E538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5F112FE-7FBD-0B6D-52F5-361A4AC6C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5" y="6249988"/>
            <a:ext cx="19018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3" y="1359843"/>
            <a:ext cx="11306980" cy="404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7"/>
          </p:nvPr>
        </p:nvSpPr>
        <p:spPr>
          <a:xfrm>
            <a:off x="279124" y="2063507"/>
            <a:ext cx="11306981" cy="35046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900">
                <a:solidFill>
                  <a:srgbClr val="232C5A"/>
                </a:solidFill>
              </a:defRPr>
            </a:lvl2pPr>
            <a:lvl3pPr marL="685783" indent="0">
              <a:buNone/>
              <a:defRPr sz="900">
                <a:solidFill>
                  <a:srgbClr val="232C5A"/>
                </a:solidFill>
              </a:defRPr>
            </a:lvl3pPr>
            <a:lvl4pPr marL="1028675" indent="0">
              <a:buNone/>
              <a:defRPr sz="900">
                <a:solidFill>
                  <a:srgbClr val="232C5A"/>
                </a:solidFill>
              </a:defRPr>
            </a:lvl4pPr>
            <a:lvl5pPr marL="1371566" indent="0">
              <a:buNone/>
              <a:defRPr sz="900">
                <a:solidFill>
                  <a:srgbClr val="232C5A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3" y="356795"/>
            <a:ext cx="1121394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99E832C3-5570-570A-29D3-7395DB8B75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518900" y="6267450"/>
            <a:ext cx="465138" cy="231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1" hangingPunct="1">
              <a:defRPr sz="900" b="1">
                <a:solidFill>
                  <a:srgbClr val="0F4C43"/>
                </a:solidFill>
                <a:latin typeface="Calibri" panose="020F0502020204030204" pitchFamily="34" charset="0"/>
              </a:defRPr>
            </a:lvl1pPr>
          </a:lstStyle>
          <a:p>
            <a:fld id="{0AEC3B13-42CD-4F6D-9C76-4F239EC05E5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0322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DDA465B-CF96-A2FB-2757-42F64F6EC453}"/>
              </a:ext>
            </a:extLst>
          </p:cNvPr>
          <p:cNvSpPr/>
          <p:nvPr userDrawn="1"/>
        </p:nvSpPr>
        <p:spPr>
          <a:xfrm>
            <a:off x="0" y="307975"/>
            <a:ext cx="12192000" cy="1298575"/>
          </a:xfrm>
          <a:prstGeom prst="rect">
            <a:avLst/>
          </a:prstGeom>
          <a:solidFill>
            <a:srgbClr val="009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350" dirty="0">
              <a:solidFill>
                <a:prstClr val="white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D7E3498-A0FE-CA65-73C2-657167499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t="13715" r="25558" b="18475"/>
          <a:stretch>
            <a:fillRect/>
          </a:stretch>
        </p:blipFill>
        <p:spPr bwMode="auto">
          <a:xfrm>
            <a:off x="4216400" y="2051050"/>
            <a:ext cx="6865938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929E7CC-4812-CA14-F86E-7DC1B32659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2" r="4778"/>
          <a:stretch>
            <a:fillRect/>
          </a:stretch>
        </p:blipFill>
        <p:spPr bwMode="auto">
          <a:xfrm>
            <a:off x="522288" y="0"/>
            <a:ext cx="3379787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4807133" y="640039"/>
            <a:ext cx="6875481" cy="6738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45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4871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7D8056D0-0BDE-7406-1FAB-590B0475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28288EA2-244F-9891-FD5E-6D145943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B6388129-D99C-2D2B-1A81-B07E11DB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8CF58-29E3-4D39-932C-5A4BF75295E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275322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92669-B9DB-C16E-F011-E5C2A6C0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EAEE5E5-F3C3-4D50-8067-58DFF2754DAC}" type="datetimeFigureOut">
              <a:rPr lang="pl-PL"/>
              <a:pPr>
                <a:defRPr/>
              </a:pPr>
              <a:t>30.06.2026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CD758-C072-D074-103D-FD4F9D56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9DA85-8E8E-CA5A-D5E1-7423C023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E357D7C-D663-492E-926B-BB0E0E8603E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52825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4ADD0-FBAB-8D43-6091-C7BFECB5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875E540C-7842-45B3-ACAC-347F6D590A2F}" type="datetimeFigureOut">
              <a:rPr lang="pl-PL"/>
              <a:pPr>
                <a:defRPr/>
              </a:pPr>
              <a:t>30.06.2026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3EE7-E98E-F847-C138-B222C1AE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C6371-7049-EC5B-6A2D-A8C83CBC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796A01B-B913-46DA-B406-AEE110F462B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5959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AA48A0-A3F6-63F6-E8F0-371C6C153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0924E4-3C5D-1730-85AC-18E2B6C8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52827A-C2A9-31DE-CF48-65803681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1599C-35D3-4F81-9295-D2CED3B96D1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33898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193423-730B-6E7E-BE1C-D59C7BA8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1D6F98-D04C-C8FC-4D5C-0C1FBA06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6E1E5E-3C0C-A26C-B592-ACCEC5D4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BCC9D-8E05-4541-995C-D4B07C270AD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258280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352F11-B59C-1F5E-D5D7-3B158685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F5FA83-EFA3-E1BD-F047-37E81E8C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991A50-73AF-0C52-78E0-CF0A8826A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4DD8F-D576-4853-917C-700EAF182E8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36577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6BFEACF2-5624-663B-8CEA-D0062CEF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0777DF47-91DB-979F-7B2B-1992379C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D4661D99-CDB0-CB5C-EC21-CD2D780C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F7DC-FE77-41A1-813F-02523BED2CC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08980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5FB50204-26AE-984A-9083-49FCB04C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AF76F4B5-4892-2AD6-31C5-42938D57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FE2EED08-129D-A7C8-85CB-4419A036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21798-04D9-42C6-A239-7A1DE073C88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04836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60FE20F0-A680-ADD2-BF89-8D96C440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D7CE9962-3BA9-B2FF-4E41-7089B9F2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8C63359C-5CA2-7A59-4C74-C093A291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3E1C-B08D-42A7-8108-D0C47B6007A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99725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4515319B-DF25-D092-778B-F16D16D7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E6A8961F-5F73-D4D8-2E0A-664FA7B0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159132C6-96A0-F9CE-4D2C-B71F0E6B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9815C-D0E5-4BFF-A8DB-A8487CB9459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99491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E69568BE-5730-0320-ADEA-37F94B38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55FECD01-E25F-703D-AC08-88EEC249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05F67953-AD3A-470B-7718-8DB40BE9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0EEE9-E800-4458-9FE4-7AD770C1631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9897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A3ACE871-9DE9-A9C9-7A10-9321BF34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9922B136-6CC6-F80C-7054-C85CFC9C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447E23DD-8C4B-316B-008B-AD0C48AF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8156B-F6AB-4E89-945D-13A154B3308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79998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EBC06DB8-EC25-39BF-7319-95474AD6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9D101FA7-82C0-9802-F617-7E1C1112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0D1A0878-F805-4772-AD23-BB597ED3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03AC8-0684-4D66-BAE4-82D837ACDD0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9418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29D556-2525-6263-3D8F-097CDE5E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015656-09F4-8322-A362-899BEA255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797FE4-8A98-45D3-218C-CE61DE38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7B8F2-BDEF-477E-91C3-438B50EC92E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551143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E2E23D-77E9-43F1-0A5A-DF194C66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7855BF-50B6-4C48-ACE6-8470C05B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902126-0DA2-039F-4A3C-6097DE1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D2555-8E7B-4918-86C4-7C069F55F1A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075163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61EEF431-0953-F990-93D1-C492E5DC1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974DB299-8E2C-EDA8-C716-6FCC81F5BE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7"/>
          </p:nvPr>
        </p:nvSpPr>
        <p:spPr>
          <a:xfrm>
            <a:off x="279121" y="2063507"/>
            <a:ext cx="11306981" cy="35046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rgbClr val="232C5A"/>
                </a:solidFill>
              </a:defRPr>
            </a:lvl2pPr>
            <a:lvl3pPr marL="914400" indent="0">
              <a:buNone/>
              <a:defRPr sz="1200">
                <a:solidFill>
                  <a:srgbClr val="232C5A"/>
                </a:solidFill>
              </a:defRPr>
            </a:lvl3pPr>
            <a:lvl4pPr marL="1371600" indent="0">
              <a:buNone/>
              <a:defRPr sz="1200">
                <a:solidFill>
                  <a:srgbClr val="232C5A"/>
                </a:solidFill>
              </a:defRPr>
            </a:lvl4pPr>
            <a:lvl5pPr marL="1828800" indent="0">
              <a:buNone/>
              <a:defRPr sz="1200">
                <a:solidFill>
                  <a:srgbClr val="232C5A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14835654-6392-26DB-F680-C069AB2007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8CE77615-AEC8-4CAF-8801-0BB17C50E8A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85272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DC7C0849-F6FA-31ED-AC6F-F6389D6D71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A1B873E6-ADCD-4456-A30C-533F897895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4AE799A5-841E-C1B0-11D2-957A8C04F3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C7642A7E-B074-4CA3-9DA6-03F8762A53F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723710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99482625-062D-9328-560A-97B46CFDD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A9A3FD76-C771-D42C-8360-AD080C0132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F0F99C01-278D-605F-F0EB-20A00E0EA5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F3936518-3753-49B7-B3CE-BC4AC20F2C7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25719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96561F-7102-7CCA-88F6-388017E7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E7EB8B-B5DF-6491-7255-66CFFFE7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AAFFF2-6688-827B-F162-36EBC8ED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1A9A6-F6AC-47A5-9862-74A078D7B86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82235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284DD0-3C42-9DA9-8C98-6C8D4707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BBA167-6BFF-BF57-DCA9-EF1F2427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980928-1232-960E-0A3B-1B799959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93077-F892-422B-9734-05C5D109AF0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89402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42730C-A8D5-54DD-B744-00D8BB9CC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2F8206-7153-BE96-6CF1-C051DA18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967CB9-4CB8-16D3-2291-FFC3C46C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C05D8-CC14-4340-A51D-176934D6597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01391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6EE1525F-A891-9DFD-E698-015AAFB1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61690360-F799-2073-35D7-44D62899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7413EEC0-0C45-2D1F-048A-4E691D33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C1DAF-D43F-42F3-9C95-3167E20E353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91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4B8F757D-7DF3-C501-85E0-A80CB269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A5F4D64C-1D9F-21C3-F0E3-E79A5F50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DE4D60AF-3A67-3B01-D146-022D0403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976F8-EF41-4DEC-883E-3FF5153DE73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12798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692A9306-6CB4-2683-8442-E63C352A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1B34684E-E6CB-6155-4A5C-34EFA0C3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785EB3AE-02DC-643A-24F2-5C08CE7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C9863-D604-4E59-84A0-0AEC25214C7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653017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77318B50-5175-318E-7D6F-2DBF1945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A40E7B79-885A-275C-2E3E-4EB770FD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FED147EB-8216-43BC-07A4-71B5DD20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DA02-6909-4215-845C-A4472B2DAE7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203592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B055842B-0C7A-9810-224D-E4C70A96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E6C1151D-45F4-BFA9-C70A-BF4327EF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FC5B9ED3-6BF2-BE91-C751-0FF72775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1DE82-94C1-417E-A2B3-1363A6AE593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1310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60F16549-B7CF-E64C-32C9-4BB7B3E7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CF6DD536-35BA-1C8D-8E93-F0BA84B3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BE227D0E-0FB3-9059-D1D5-DD85B1BE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AEA05-8A8F-4D53-BC94-D4CE7D96B00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74767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A1B64A96-DA41-551E-AC80-2CFCAB7E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7FECE90D-7A81-A9A8-F2E0-E2703337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96DEF9FD-42D3-D632-4BDA-95A7F083C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AA509-6FD1-47DA-B0DE-24458727B8B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46355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98C2E5-674F-04C1-D549-44BC106D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4BC9E6-707E-5D4A-8CA4-D856AFD0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F9CFD1-E416-2DBB-C447-D16A8382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C0AF7-12FD-494A-A57F-E9E67A83D6F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982758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1FF96A-5F6B-F11A-CE08-2B45D965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D4AFFE-178C-230E-DED6-79779F82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8E96D1-5C19-3355-A4D7-EAA4908D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67722-6CDD-4FCA-BBA5-0935743EF3A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09051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DB308ACD-0BFF-7B1D-D9C0-02F477D58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3DA80C46-2F5D-8939-97D3-9786D7EF9C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397E7D34-4C16-91E9-5111-68DB83813E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9485A2B6-DA17-4231-BDDC-05ADC3B1ACA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77414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D1CDC98E-A948-0EBB-BA37-D9D8E7CD0E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614D9BD1-AA91-E024-359A-EFCDD5FE69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6254750"/>
            <a:ext cx="1427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279122" y="1359843"/>
            <a:ext cx="11306980" cy="404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baseline="0">
                <a:solidFill>
                  <a:srgbClr val="004C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279120" y="377456"/>
            <a:ext cx="11338383" cy="457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7424" y="2135136"/>
            <a:ext cx="11278677" cy="343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7FE14D82-41A4-5190-C0F3-BA0971C6E3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18900" y="6267450"/>
            <a:ext cx="465138" cy="231775"/>
          </a:xfrm>
        </p:spPr>
        <p:txBody>
          <a:bodyPr/>
          <a:lstStyle>
            <a:lvl1pPr algn="ctr">
              <a:defRPr b="1">
                <a:solidFill>
                  <a:srgbClr val="0F4C43"/>
                </a:solidFill>
              </a:defRPr>
            </a:lvl1pPr>
          </a:lstStyle>
          <a:p>
            <a:fld id="{E7C9361B-01A3-461C-9675-312DDE68DE9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28322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F20EAC-E792-3329-CF47-9F83B01A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A44FC7-F320-BF34-712E-8D6EF44AA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D8356A-E960-0B15-3283-5733F8355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2979D-C960-4478-B680-795BDA1E46E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0058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6DD012AE-80A3-9096-EF10-ED16EDDF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65E41CA0-56D9-539F-3F59-B9155B05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2BF3B101-02BD-36A4-CC00-C1DB9C3F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D956E-8A51-48FF-B2F9-A411D5A72C1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74777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771A1B-D1D1-C902-FA28-9E3C5017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BEDABA-9E28-CB9F-D217-BEE49C56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350D03-7104-25CB-485B-C5853F64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72B51-E592-4677-A75B-379A988E5FC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307063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07F050-10AD-05B8-F3E3-3B89AB7E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641A54-4CD1-E03F-0FE8-B23F0595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36DDAA-0D0B-771B-DEB6-1E224C87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4BD18-405A-483A-A61D-655BAABE251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02051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BBF49511-3847-1B8A-08A1-1D50E592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46785EE4-19E9-CC7F-3F72-E6882D36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02677AD9-F9B1-B53C-A748-F787056A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F8CFB-3EBC-4DDD-911D-B4210E90825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51198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4FF057B8-6084-DB5B-DE56-DAF0D956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3E45A2C7-9754-0406-4692-7076B3EC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5A64B16A-D4D6-63DE-32D5-90FC5327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DBAA2-3287-4928-A9A2-5A753BA1DB8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084191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2C8FED01-0909-3029-4D0C-D9AFE3BC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DB24D009-239D-7070-24F3-865F80A9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F6F1EE72-1A94-3EAA-3957-51CBC7A5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414C5-12CE-45E7-A906-14D48CB4F21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723375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90BFB114-25EB-E768-4B84-1596F329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6B579FDB-3D1E-8651-489F-76F275D0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D203B830-64CC-5E6D-0150-95C1587E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F2F48-D4BA-4529-893C-24086588B41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46684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CB07F15A-A8C7-54FA-9EC7-698995BC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4F1585E3-EED1-FA4F-C7AF-D667A049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FF162B49-3749-2609-0589-21246764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E0BE6-AEE9-43F1-8F6D-0D5FEBA2CB2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52157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2AA6A592-9420-FF58-BF40-F1831966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8E093172-CFDC-7F2D-EEF6-6F208734C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11D523E7-404A-B716-738E-3AB5E733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4EE56-017B-48F8-8951-C89FA69E4AA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10828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67F6C2-DF51-C9D3-7F54-040B3586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60FA1E-FCC9-4AAB-05C7-7AAF49C4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9D05AE-6FF1-C4EE-5D26-00EC6350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CC6F-26F8-452E-B06C-DCEB78F415A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86590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FDFEEB-AA7A-7D67-E759-3E86D09B4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21413B-AF55-0EBB-2DE4-80A13555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013637-4F52-B57E-0A13-D064C2B3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F14B9-3E5B-46BF-A286-79217405EB4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184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4.xml"/><Relationship Id="rId21" Type="http://schemas.openxmlformats.org/officeDocument/2006/relationships/theme" Target="../theme/theme10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45.xml"/><Relationship Id="rId21" Type="http://schemas.openxmlformats.org/officeDocument/2006/relationships/theme" Target="../theme/theme12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BFBB1DF5-AE8B-4909-6FF3-5C0E1E253D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A96EFAC8-9E1C-5758-59E8-B3615760C5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1F01CE-0D8B-5A42-A70A-629A82C03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8D492C-8B20-3A31-65CB-245AE9089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67190C-E00E-97F8-BC3E-4E2592A99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716D84F-0634-4CA4-B028-0CE13A56E84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55" r:id="rId1"/>
    <p:sldLayoutId id="2147487956" r:id="rId2"/>
    <p:sldLayoutId id="2147487957" r:id="rId3"/>
    <p:sldLayoutId id="2147487958" r:id="rId4"/>
    <p:sldLayoutId id="2147487959" r:id="rId5"/>
    <p:sldLayoutId id="2147487960" r:id="rId6"/>
    <p:sldLayoutId id="2147487961" r:id="rId7"/>
    <p:sldLayoutId id="2147487962" r:id="rId8"/>
    <p:sldLayoutId id="2147487963" r:id="rId9"/>
    <p:sldLayoutId id="2147487964" r:id="rId10"/>
    <p:sldLayoutId id="2147487965" r:id="rId11"/>
    <p:sldLayoutId id="2147488092" r:id="rId1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tytułu 1">
            <a:extLst>
              <a:ext uri="{FF2B5EF4-FFF2-40B4-BE49-F238E27FC236}">
                <a16:creationId xmlns:a16="http://schemas.microsoft.com/office/drawing/2014/main" id="{77F9889D-1608-0FA5-5FE2-914CBC5F4E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43" name="Symbol zastępczy tekstu 2">
            <a:extLst>
              <a:ext uri="{FF2B5EF4-FFF2-40B4-BE49-F238E27FC236}">
                <a16:creationId xmlns:a16="http://schemas.microsoft.com/office/drawing/2014/main" id="{2CAB6A19-717A-9061-D7E2-8BC9BFDF75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270A9A-32EF-9D51-EA35-307AD47B5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214B3B-C07B-6EA1-FB70-E2148DB7B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858FDA-F1CA-8FBE-465D-55A4E0EA4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3E3EFF4-1920-49B9-A9D4-2DE98B51A50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54" r:id="rId1"/>
    <p:sldLayoutId id="2147488055" r:id="rId2"/>
    <p:sldLayoutId id="2147488056" r:id="rId3"/>
    <p:sldLayoutId id="2147488057" r:id="rId4"/>
    <p:sldLayoutId id="2147488058" r:id="rId5"/>
    <p:sldLayoutId id="2147488059" r:id="rId6"/>
    <p:sldLayoutId id="2147488060" r:id="rId7"/>
    <p:sldLayoutId id="2147488061" r:id="rId8"/>
    <p:sldLayoutId id="2147488062" r:id="rId9"/>
    <p:sldLayoutId id="2147488063" r:id="rId10"/>
    <p:sldLayoutId id="2147488064" r:id="rId11"/>
    <p:sldLayoutId id="2147488117" r:id="rId12"/>
    <p:sldLayoutId id="2147488118" r:id="rId13"/>
    <p:sldLayoutId id="2147488119" r:id="rId14"/>
    <p:sldLayoutId id="2147488120" r:id="rId15"/>
    <p:sldLayoutId id="2147488121" r:id="rId16"/>
    <p:sldLayoutId id="2147488122" r:id="rId17"/>
    <p:sldLayoutId id="2147488123" r:id="rId18"/>
    <p:sldLayoutId id="2147488124" r:id="rId19"/>
    <p:sldLayoutId id="2147488125" r:id="rId20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05143B-A0FC-1C88-CFA8-0E4AD5886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8769350" cy="1344612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64C7F-7588-1EC5-760E-B62B59246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75" y="2312988"/>
            <a:ext cx="8769350" cy="3651250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4E911-C5B8-885B-3EE3-19576B734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50188" y="6170613"/>
            <a:ext cx="2840037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pc="150" baseline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C4408324-A84C-4A45-93B6-78D079CCE772}" type="datetime1">
              <a:rPr lang="en-US"/>
              <a:pPr>
                <a:defRPr/>
              </a:pPr>
              <a:t>6/30/2026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12E5B-5DB6-FDEB-70A2-02040A1D5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875" y="6170613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spc="150" baseline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B2892-C0D0-CFFF-615D-10B36FE0B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3738" y="6170613"/>
            <a:ext cx="1189037" cy="457200"/>
          </a:xfrm>
          <a:prstGeom prst="rect">
            <a:avLst/>
          </a:prstGeom>
        </p:spPr>
        <p:txBody>
          <a:bodyPr vert="horz" wrap="square" lIns="109728" tIns="109728" rIns="109728" bIns="914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600" b="1">
                <a:solidFill>
                  <a:srgbClr val="404040"/>
                </a:solidFill>
                <a:latin typeface="Meiryo" panose="020B0604030504040204" pitchFamily="34" charset="-128"/>
              </a:defRPr>
            </a:lvl1pPr>
          </a:lstStyle>
          <a:p>
            <a:fld id="{F15B4EE1-21C3-4892-A508-AD107EA00540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875" y="2176463"/>
            <a:ext cx="876935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26" r:id="rId1"/>
    <p:sldLayoutId id="2147488065" r:id="rId2"/>
    <p:sldLayoutId id="2147488127" r:id="rId3"/>
    <p:sldLayoutId id="2147488066" r:id="rId4"/>
    <p:sldLayoutId id="2147488067" r:id="rId5"/>
    <p:sldLayoutId id="2147488068" r:id="rId6"/>
    <p:sldLayoutId id="2147488128" r:id="rId7"/>
    <p:sldLayoutId id="2147488129" r:id="rId8"/>
    <p:sldLayoutId id="2147488130" r:id="rId9"/>
    <p:sldLayoutId id="2147488069" r:id="rId10"/>
    <p:sldLayoutId id="2147488131" r:id="rId11"/>
  </p:sldLayoutIdLst>
  <p:hf sldNum="0" hdr="0" ftr="0" dt="0"/>
  <p:txStyles>
    <p:titleStyle>
      <a:lvl1pPr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3200" b="1" kern="1200" spc="1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Meiryo"/>
        </a:defRPr>
      </a:lvl2pPr>
      <a:lvl3pPr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Meiryo"/>
        </a:defRPr>
      </a:lvl3pPr>
      <a:lvl4pPr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Meiryo"/>
        </a:defRPr>
      </a:lvl4pPr>
      <a:lvl5pPr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Meiryo"/>
        </a:defRPr>
      </a:lvl5pPr>
      <a:lvl6pPr marL="457200" algn="l" rtl="0" fontAlgn="base">
        <a:lnSpc>
          <a:spcPct val="130000"/>
        </a:lnSpc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Meiryo"/>
        </a:defRPr>
      </a:lvl6pPr>
      <a:lvl7pPr marL="914400" algn="l" rtl="0" fontAlgn="base">
        <a:lnSpc>
          <a:spcPct val="130000"/>
        </a:lnSpc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Meiryo"/>
        </a:defRPr>
      </a:lvl7pPr>
      <a:lvl8pPr marL="1371600" algn="l" rtl="0" fontAlgn="base">
        <a:lnSpc>
          <a:spcPct val="130000"/>
        </a:lnSpc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Meiryo"/>
        </a:defRPr>
      </a:lvl8pPr>
      <a:lvl9pPr marL="1828800" algn="l" rtl="0" fontAlgn="base">
        <a:lnSpc>
          <a:spcPct val="130000"/>
        </a:lnSpc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Meiryo"/>
        </a:defRPr>
      </a:lvl9pPr>
    </p:titleStyle>
    <p:bodyStyle>
      <a:lvl1pPr algn="l" rtl="0" eaLnBrk="0" fontAlgn="base" hangingPunct="0">
        <a:lnSpc>
          <a:spcPct val="140000"/>
        </a:lnSpc>
        <a:spcBef>
          <a:spcPts val="925"/>
        </a:spcBef>
        <a:spcAft>
          <a:spcPct val="0"/>
        </a:spcAft>
        <a:buFont typeface="Corbel" panose="020B0503020204020204" pitchFamily="34" charset="0"/>
        <a:defRPr kern="1200" spc="150">
          <a:solidFill>
            <a:srgbClr val="404040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ct val="140000"/>
        </a:lnSpc>
        <a:spcBef>
          <a:spcPts val="925"/>
        </a:spcBef>
        <a:spcAft>
          <a:spcPct val="0"/>
        </a:spcAft>
        <a:buFont typeface="Corbel" panose="020B0503020204020204" pitchFamily="34" charset="0"/>
        <a:defRPr sz="1600" kern="1200" spc="150">
          <a:solidFill>
            <a:srgbClr val="404040"/>
          </a:solidFill>
          <a:latin typeface="+mn-lt"/>
          <a:ea typeface="+mn-ea"/>
          <a:cs typeface="+mn-cs"/>
        </a:defRPr>
      </a:lvl2pPr>
      <a:lvl3pPr indent="-319088" algn="l" rtl="0" eaLnBrk="0" fontAlgn="base" hangingPunct="0">
        <a:lnSpc>
          <a:spcPct val="140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400" i="1" kern="1200" spc="150">
          <a:solidFill>
            <a:srgbClr val="404040"/>
          </a:solidFill>
          <a:latin typeface="+mn-lt"/>
          <a:ea typeface="+mn-ea"/>
          <a:cs typeface="+mn-cs"/>
        </a:defRPr>
      </a:lvl3pPr>
      <a:lvl4pPr indent="-319088" algn="l" rtl="0" eaLnBrk="0" fontAlgn="base" hangingPunct="0">
        <a:lnSpc>
          <a:spcPct val="140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400" kern="1200" spc="150">
          <a:solidFill>
            <a:srgbClr val="404040"/>
          </a:solidFill>
          <a:latin typeface="+mn-lt"/>
          <a:ea typeface="+mn-ea"/>
          <a:cs typeface="+mn-cs"/>
        </a:defRPr>
      </a:lvl4pPr>
      <a:lvl5pPr indent="-319088" algn="l" rtl="0" eaLnBrk="0" fontAlgn="base" hangingPunct="0">
        <a:lnSpc>
          <a:spcPct val="140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400" i="1" kern="1200" spc="150">
          <a:solidFill>
            <a:srgbClr val="404040"/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tytułu 1">
            <a:extLst>
              <a:ext uri="{FF2B5EF4-FFF2-40B4-BE49-F238E27FC236}">
                <a16:creationId xmlns:a16="http://schemas.microsoft.com/office/drawing/2014/main" id="{528E5757-C1BA-D16F-4548-7CA5C1D729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2291" name="Symbol zastępczy tekstu 2">
            <a:extLst>
              <a:ext uri="{FF2B5EF4-FFF2-40B4-BE49-F238E27FC236}">
                <a16:creationId xmlns:a16="http://schemas.microsoft.com/office/drawing/2014/main" id="{EAA58869-D51C-1708-7F30-73C295C77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F0752D-C95F-2C38-BBE9-7A9343DC1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BA2652-AF86-CE82-395C-04D03E492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1B2DEA-1F47-4F37-AF0F-F24174131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B9ACD81-6740-44F8-B49D-51FE384C064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70" r:id="rId1"/>
    <p:sldLayoutId id="2147488071" r:id="rId2"/>
    <p:sldLayoutId id="2147488072" r:id="rId3"/>
    <p:sldLayoutId id="2147488073" r:id="rId4"/>
    <p:sldLayoutId id="2147488074" r:id="rId5"/>
    <p:sldLayoutId id="2147488075" r:id="rId6"/>
    <p:sldLayoutId id="2147488076" r:id="rId7"/>
    <p:sldLayoutId id="2147488077" r:id="rId8"/>
    <p:sldLayoutId id="2147488078" r:id="rId9"/>
    <p:sldLayoutId id="2147488079" r:id="rId10"/>
    <p:sldLayoutId id="2147488080" r:id="rId11"/>
    <p:sldLayoutId id="2147488132" r:id="rId12"/>
    <p:sldLayoutId id="2147488133" r:id="rId13"/>
    <p:sldLayoutId id="2147488134" r:id="rId14"/>
    <p:sldLayoutId id="2147488135" r:id="rId15"/>
    <p:sldLayoutId id="2147488136" r:id="rId16"/>
    <p:sldLayoutId id="2147488137" r:id="rId17"/>
    <p:sldLayoutId id="2147488138" r:id="rId18"/>
    <p:sldLayoutId id="2147488139" r:id="rId19"/>
    <p:sldLayoutId id="2147488140" r:id="rId20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ytułu 1">
            <a:extLst>
              <a:ext uri="{FF2B5EF4-FFF2-40B4-BE49-F238E27FC236}">
                <a16:creationId xmlns:a16="http://schemas.microsoft.com/office/drawing/2014/main" id="{8681F916-F179-69DE-CC29-8F856778D6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3315" name="Symbol zastępczy tekstu 2">
            <a:extLst>
              <a:ext uri="{FF2B5EF4-FFF2-40B4-BE49-F238E27FC236}">
                <a16:creationId xmlns:a16="http://schemas.microsoft.com/office/drawing/2014/main" id="{5CC55F37-60F3-EFCD-C329-30ABBC2BEE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416BA2-1115-B64F-A5D1-286941592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87F852-1CC8-5BD0-3F43-A848953B2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237BCF-0FD6-9C63-92A2-619AAC091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3E9FDD5-D3EC-4887-AF59-40F9455BA68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81" r:id="rId1"/>
    <p:sldLayoutId id="2147488082" r:id="rId2"/>
    <p:sldLayoutId id="2147488083" r:id="rId3"/>
    <p:sldLayoutId id="2147488084" r:id="rId4"/>
    <p:sldLayoutId id="2147488085" r:id="rId5"/>
    <p:sldLayoutId id="2147488086" r:id="rId6"/>
    <p:sldLayoutId id="2147488087" r:id="rId7"/>
    <p:sldLayoutId id="2147488088" r:id="rId8"/>
    <p:sldLayoutId id="2147488089" r:id="rId9"/>
    <p:sldLayoutId id="2147488090" r:id="rId10"/>
    <p:sldLayoutId id="2147488091" r:id="rId11"/>
    <p:sldLayoutId id="214748814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>
            <a:extLst>
              <a:ext uri="{FF2B5EF4-FFF2-40B4-BE49-F238E27FC236}">
                <a16:creationId xmlns:a16="http://schemas.microsoft.com/office/drawing/2014/main" id="{6C42F1EE-FA46-99CE-8C1D-09E4A213D2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>
            <a:extLst>
              <a:ext uri="{FF2B5EF4-FFF2-40B4-BE49-F238E27FC236}">
                <a16:creationId xmlns:a16="http://schemas.microsoft.com/office/drawing/2014/main" id="{DA6E05BB-2CA1-EFB5-4E57-7B01A4BDC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71B71E-C582-0D74-B5E0-A4435A84C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520434-B204-92D9-9AE8-C662C38AD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7C451C-3F32-43B1-6B34-66192DDD3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3F6FC66-1FC4-4EE3-AAB1-3CA3BE17B3C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66" r:id="rId1"/>
    <p:sldLayoutId id="2147487967" r:id="rId2"/>
    <p:sldLayoutId id="2147487968" r:id="rId3"/>
    <p:sldLayoutId id="2147487969" r:id="rId4"/>
    <p:sldLayoutId id="2147487970" r:id="rId5"/>
    <p:sldLayoutId id="2147487971" r:id="rId6"/>
    <p:sldLayoutId id="2147487972" r:id="rId7"/>
    <p:sldLayoutId id="2147487973" r:id="rId8"/>
    <p:sldLayoutId id="2147487974" r:id="rId9"/>
    <p:sldLayoutId id="2147487975" r:id="rId10"/>
    <p:sldLayoutId id="2147487976" r:id="rId11"/>
    <p:sldLayoutId id="214748809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>
            <a:extLst>
              <a:ext uri="{FF2B5EF4-FFF2-40B4-BE49-F238E27FC236}">
                <a16:creationId xmlns:a16="http://schemas.microsoft.com/office/drawing/2014/main" id="{4BE9F56B-4EBD-31B7-6F0F-1CC3DE2325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3075" name="Symbol zastępczy tekstu 2">
            <a:extLst>
              <a:ext uri="{FF2B5EF4-FFF2-40B4-BE49-F238E27FC236}">
                <a16:creationId xmlns:a16="http://schemas.microsoft.com/office/drawing/2014/main" id="{DBDA9879-9B7D-AEB9-48CD-66770AA910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1B7063-9DD6-2C87-0CE0-3190EDC31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B586EF-7A88-FA59-84BA-19C99873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FF4F18-0810-6454-22CD-C9530D72C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F7FFC4B-D89F-4AC1-AD55-0D742ED682D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77" r:id="rId1"/>
    <p:sldLayoutId id="2147487978" r:id="rId2"/>
    <p:sldLayoutId id="2147487979" r:id="rId3"/>
    <p:sldLayoutId id="2147487980" r:id="rId4"/>
    <p:sldLayoutId id="2147487981" r:id="rId5"/>
    <p:sldLayoutId id="2147487982" r:id="rId6"/>
    <p:sldLayoutId id="2147487983" r:id="rId7"/>
    <p:sldLayoutId id="2147487984" r:id="rId8"/>
    <p:sldLayoutId id="2147487985" r:id="rId9"/>
    <p:sldLayoutId id="2147487986" r:id="rId10"/>
    <p:sldLayoutId id="2147487987" r:id="rId11"/>
    <p:sldLayoutId id="214748809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tytułu 1">
            <a:extLst>
              <a:ext uri="{FF2B5EF4-FFF2-40B4-BE49-F238E27FC236}">
                <a16:creationId xmlns:a16="http://schemas.microsoft.com/office/drawing/2014/main" id="{0F256212-F95D-846F-1CF5-1F3DE232EC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5123" name="Symbol zastępczy tekstu 2">
            <a:extLst>
              <a:ext uri="{FF2B5EF4-FFF2-40B4-BE49-F238E27FC236}">
                <a16:creationId xmlns:a16="http://schemas.microsoft.com/office/drawing/2014/main" id="{2105BFEE-87EC-4F58-708B-18340E0FD5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F1AEF6-946C-F4BB-B04C-F798C6D25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BEA3A3-55E0-31F4-8AC7-F7203A8EF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5A11C9-BF11-9E93-E740-D06C399D0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BE051C5-F35D-470A-B4B3-B2F740051A4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99" r:id="rId1"/>
    <p:sldLayoutId id="2147488000" r:id="rId2"/>
    <p:sldLayoutId id="2147488001" r:id="rId3"/>
    <p:sldLayoutId id="2147488002" r:id="rId4"/>
    <p:sldLayoutId id="2147488003" r:id="rId5"/>
    <p:sldLayoutId id="2147488004" r:id="rId6"/>
    <p:sldLayoutId id="2147488005" r:id="rId7"/>
    <p:sldLayoutId id="2147488006" r:id="rId8"/>
    <p:sldLayoutId id="2147488007" r:id="rId9"/>
    <p:sldLayoutId id="2147488008" r:id="rId10"/>
    <p:sldLayoutId id="2147488009" r:id="rId11"/>
    <p:sldLayoutId id="2147488095" r:id="rId12"/>
    <p:sldLayoutId id="2147488096" r:id="rId13"/>
    <p:sldLayoutId id="2147488097" r:id="rId14"/>
    <p:sldLayoutId id="2147488098" r:id="rId15"/>
    <p:sldLayoutId id="2147488099" r:id="rId16"/>
    <p:sldLayoutId id="2147488100" r:id="rId17"/>
    <p:sldLayoutId id="2147488101" r:id="rId18"/>
    <p:sldLayoutId id="2147488102" r:id="rId19"/>
    <p:sldLayoutId id="2147488103" r:id="rId20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104" r:id="rId1"/>
    <p:sldLayoutId id="2147488105" r:id="rId2"/>
    <p:sldLayoutId id="2147488106" r:id="rId3"/>
    <p:sldLayoutId id="2147488107" r:id="rId4"/>
    <p:sldLayoutId id="2147488108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tytułu 1">
            <a:extLst>
              <a:ext uri="{FF2B5EF4-FFF2-40B4-BE49-F238E27FC236}">
                <a16:creationId xmlns:a16="http://schemas.microsoft.com/office/drawing/2014/main" id="{16ADF7B1-22DC-83D7-7E51-AD6E6338F3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6147" name="Symbol zastępczy tekstu 2">
            <a:extLst>
              <a:ext uri="{FF2B5EF4-FFF2-40B4-BE49-F238E27FC236}">
                <a16:creationId xmlns:a16="http://schemas.microsoft.com/office/drawing/2014/main" id="{43BA6BC2-0899-770D-EDF4-1BCAFB35F2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FFCB35-273F-938D-80BD-3571C76CB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6974C9-C42F-B7D6-0242-66342FFA7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19A483-51EE-6B36-002F-97A1117F6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93C5259-DCE7-4BCD-B4D5-12395F8FCE8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10" r:id="rId1"/>
    <p:sldLayoutId id="2147488011" r:id="rId2"/>
    <p:sldLayoutId id="2147488012" r:id="rId3"/>
    <p:sldLayoutId id="2147488013" r:id="rId4"/>
    <p:sldLayoutId id="2147488014" r:id="rId5"/>
    <p:sldLayoutId id="2147488015" r:id="rId6"/>
    <p:sldLayoutId id="2147488016" r:id="rId7"/>
    <p:sldLayoutId id="2147488017" r:id="rId8"/>
    <p:sldLayoutId id="2147488018" r:id="rId9"/>
    <p:sldLayoutId id="2147488019" r:id="rId10"/>
    <p:sldLayoutId id="2147488020" r:id="rId11"/>
    <p:sldLayoutId id="2147488109" r:id="rId12"/>
    <p:sldLayoutId id="2147488110" r:id="rId13"/>
    <p:sldLayoutId id="2147488112" r:id="rId14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tytułu 1">
            <a:extLst>
              <a:ext uri="{FF2B5EF4-FFF2-40B4-BE49-F238E27FC236}">
                <a16:creationId xmlns:a16="http://schemas.microsoft.com/office/drawing/2014/main" id="{095E58DB-D8EF-5FF9-ABCB-50C3842B65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7171" name="Symbol zastępczy tekstu 2">
            <a:extLst>
              <a:ext uri="{FF2B5EF4-FFF2-40B4-BE49-F238E27FC236}">
                <a16:creationId xmlns:a16="http://schemas.microsoft.com/office/drawing/2014/main" id="{0EC77CF2-D309-E65F-58C9-C34229B024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5E49B0-D1D8-6B8F-8FAA-837FBD40E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B47CBD-3418-C82C-807C-4C92F61FC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2753EF-E0F0-AFB1-8337-2760D05D2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CBD471-182F-4C99-B69F-21848077DF3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1" r:id="rId1"/>
    <p:sldLayoutId id="2147488022" r:id="rId2"/>
    <p:sldLayoutId id="2147488023" r:id="rId3"/>
    <p:sldLayoutId id="2147488024" r:id="rId4"/>
    <p:sldLayoutId id="2147488025" r:id="rId5"/>
    <p:sldLayoutId id="2147488026" r:id="rId6"/>
    <p:sldLayoutId id="2147488027" r:id="rId7"/>
    <p:sldLayoutId id="2147488028" r:id="rId8"/>
    <p:sldLayoutId id="2147488029" r:id="rId9"/>
    <p:sldLayoutId id="2147488030" r:id="rId10"/>
    <p:sldLayoutId id="2147488031" r:id="rId11"/>
    <p:sldLayoutId id="2147488114" r:id="rId12"/>
    <p:sldLayoutId id="2147488115" r:id="rId13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tytułu 1">
            <a:extLst>
              <a:ext uri="{FF2B5EF4-FFF2-40B4-BE49-F238E27FC236}">
                <a16:creationId xmlns:a16="http://schemas.microsoft.com/office/drawing/2014/main" id="{86112757-D37A-A1F6-E1F2-E51A256E2C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8195" name="Symbol zastępczy tekstu 2">
            <a:extLst>
              <a:ext uri="{FF2B5EF4-FFF2-40B4-BE49-F238E27FC236}">
                <a16:creationId xmlns:a16="http://schemas.microsoft.com/office/drawing/2014/main" id="{8E7E9589-EB7D-1302-7465-FCBEAF4785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AF929E-D572-01EB-FA2A-C51B37333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11-02-2016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6F2CD2-5542-244C-90A5-812A4845F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Skutki ewentualnego wycofania substancji czynnych środków ochrony roślin na uprawy rolnicze w Polsce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A76173-9572-60FC-A68A-C0908B458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8A2EFA6-C3B1-485A-A1D7-5F64CB1B48D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32" r:id="rId1"/>
    <p:sldLayoutId id="2147488033" r:id="rId2"/>
    <p:sldLayoutId id="2147488034" r:id="rId3"/>
    <p:sldLayoutId id="2147488035" r:id="rId4"/>
    <p:sldLayoutId id="2147488036" r:id="rId5"/>
    <p:sldLayoutId id="2147488037" r:id="rId6"/>
    <p:sldLayoutId id="2147488038" r:id="rId7"/>
    <p:sldLayoutId id="2147488039" r:id="rId8"/>
    <p:sldLayoutId id="2147488040" r:id="rId9"/>
    <p:sldLayoutId id="2147488041" r:id="rId10"/>
    <p:sldLayoutId id="2147488042" r:id="rId11"/>
    <p:sldLayoutId id="214748811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tytułu 1">
            <a:extLst>
              <a:ext uri="{FF2B5EF4-FFF2-40B4-BE49-F238E27FC236}">
                <a16:creationId xmlns:a16="http://schemas.microsoft.com/office/drawing/2014/main" id="{43078042-CB69-C160-2F8E-0D4167D13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9219" name="Symbol zastępczy tekstu 2">
            <a:extLst>
              <a:ext uri="{FF2B5EF4-FFF2-40B4-BE49-F238E27FC236}">
                <a16:creationId xmlns:a16="http://schemas.microsoft.com/office/drawing/2014/main" id="{C6FF32BC-0F5E-D8AD-251A-ACEE75B6D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B2F59D-E557-F06B-DF2B-B999978C5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0A13D1-0567-4660-B589-095E377CC605}" type="datetimeFigureOut">
              <a:rPr lang="pl-PL"/>
              <a:pPr>
                <a:defRPr/>
              </a:pPr>
              <a:t>30.06.2026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CE19DF-38E6-E910-A528-3CD1C248A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D3A2D0-0163-C405-515D-C3EC35A9C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6C5DA42-CDA0-43B6-A240-889420D8AA4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3" r:id="rId1"/>
    <p:sldLayoutId id="2147488044" r:id="rId2"/>
    <p:sldLayoutId id="2147488045" r:id="rId3"/>
    <p:sldLayoutId id="2147488046" r:id="rId4"/>
    <p:sldLayoutId id="2147488047" r:id="rId5"/>
    <p:sldLayoutId id="2147488048" r:id="rId6"/>
    <p:sldLayoutId id="2147488049" r:id="rId7"/>
    <p:sldLayoutId id="2147488050" r:id="rId8"/>
    <p:sldLayoutId id="2147488051" r:id="rId9"/>
    <p:sldLayoutId id="2147488052" r:id="rId10"/>
    <p:sldLayoutId id="21474880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jpe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5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7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7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5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m.mrowczynski@iorpib.poznan.pl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wewnątrz&#10;&#10;Opis wygenerowany automatycznie">
            <a:extLst>
              <a:ext uri="{FF2B5EF4-FFF2-40B4-BE49-F238E27FC236}">
                <a16:creationId xmlns:a16="http://schemas.microsoft.com/office/drawing/2014/main" id="{B1C297EA-885D-CE91-D2FA-0C629931B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58" b="30176"/>
          <a:stretch/>
        </p:blipFill>
        <p:spPr>
          <a:xfrm>
            <a:off x="0" y="7513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78A31E-64B3-64B2-BB22-CBD4C9113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2" y="-175846"/>
            <a:ext cx="12926080" cy="5758499"/>
          </a:xfrm>
        </p:spPr>
        <p:txBody>
          <a:bodyPr rtlCol="0" anchor="ctr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WYCOFYWANIE PRZEZ UNIĘ EUROPEJSKĄ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SUBSTANCJI CZYNNYCH ŚRODKÓW OCHRONY ROŚLIN, A PRODUKCJA ZBÓŻ W POLSCE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67589" name="Obraz 2" descr="Obraz zawierający tekst, zegar, znak&#10;&#10;Opis wygenerowany automatycznie">
            <a:extLst>
              <a:ext uri="{FF2B5EF4-FFF2-40B4-BE49-F238E27FC236}">
                <a16:creationId xmlns:a16="http://schemas.microsoft.com/office/drawing/2014/main" id="{C0E989AB-D1BE-80E6-9C2E-6142299C2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43" y="4310289"/>
            <a:ext cx="1451157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pole tekstowe 1">
            <a:extLst>
              <a:ext uri="{FF2B5EF4-FFF2-40B4-BE49-F238E27FC236}">
                <a16:creationId xmlns:a16="http://schemas.microsoft.com/office/drawing/2014/main" id="{5AFE6B80-A4C9-FB37-D66F-00A2A5D2D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13" y="54498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67591" name="pole tekstowe 5">
            <a:extLst>
              <a:ext uri="{FF2B5EF4-FFF2-40B4-BE49-F238E27FC236}">
                <a16:creationId xmlns:a16="http://schemas.microsoft.com/office/drawing/2014/main" id="{934F6D1C-B7FB-ED9E-B97A-BEC07EE76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61913"/>
            <a:ext cx="5273676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Pr</a:t>
            </a:r>
            <a:r>
              <a:rPr lang="en-US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of. </a:t>
            </a:r>
            <a:r>
              <a:rPr lang="en-US" altLang="pl-PL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dr</a:t>
            </a:r>
            <a:r>
              <a:rPr lang="en-US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hab. Marek Mrówczyński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Instytut Ochrony Roślin – Państwowy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Walne Zgromadzenie Członków PZPRZ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Radzików, 30 czerwca 2026 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tekstu 1">
            <a:extLst>
              <a:ext uri="{FF2B5EF4-FFF2-40B4-BE49-F238E27FC236}">
                <a16:creationId xmlns:a16="http://schemas.microsoft.com/office/drawing/2014/main" id="{A80F32B7-B322-B0AB-3E51-35E5FB677F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225" y="1033463"/>
            <a:ext cx="11609388" cy="404812"/>
          </a:xfrm>
        </p:spPr>
        <p:txBody>
          <a:bodyPr/>
          <a:lstStyle/>
          <a:p>
            <a:pPr algn="ctr"/>
            <a:r>
              <a:rPr lang="pl-PL" altLang="pl-PL" sz="1800"/>
              <a:t>(w kg substancji czynnych na 1 ha) </a:t>
            </a:r>
          </a:p>
        </p:txBody>
      </p:sp>
      <p:sp>
        <p:nvSpPr>
          <p:cNvPr id="79875" name="Symbol zastępczy numeru slajdu 2">
            <a:extLst>
              <a:ext uri="{FF2B5EF4-FFF2-40B4-BE49-F238E27FC236}">
                <a16:creationId xmlns:a16="http://schemas.microsoft.com/office/drawing/2014/main" id="{2C73B5FB-8F05-F0E9-75BE-6E12448189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341EC1-4E84-4360-AD2D-D06B8AD4334A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79876" name="Symbol zastępczy tekstu 3">
            <a:extLst>
              <a:ext uri="{FF2B5EF4-FFF2-40B4-BE49-F238E27FC236}">
                <a16:creationId xmlns:a16="http://schemas.microsoft.com/office/drawing/2014/main" id="{B11FDEA7-A2BD-02FE-0C8D-73695C1468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 dirty="0"/>
              <a:t>ZUŻYCIE ŚRODKÓW OCHRONY ROŚLIN W UE – 2010 - 2023 r.</a:t>
            </a:r>
          </a:p>
        </p:txBody>
      </p:sp>
      <p:sp>
        <p:nvSpPr>
          <p:cNvPr id="79877" name="pole tekstowe 6">
            <a:extLst>
              <a:ext uri="{FF2B5EF4-FFF2-40B4-BE49-F238E27FC236}">
                <a16:creationId xmlns:a16="http://schemas.microsoft.com/office/drawing/2014/main" id="{D8BFCEA7-70AD-F274-9257-DA8AE049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5908675"/>
            <a:ext cx="11576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000000"/>
                </a:solidFill>
                <a:latin typeface="Arial" panose="020B0604020202020204" pitchFamily="34" charset="0"/>
              </a:rPr>
              <a:t>Francja + Hiszpania + Niemcy + Włochy </a:t>
            </a:r>
            <a:r>
              <a:rPr lang="pl-PL" altLang="pl-PL" sz="160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pl-PL" altLang="pl-PL" sz="1600" b="1" u="sng">
                <a:solidFill>
                  <a:srgbClr val="000000"/>
                </a:solidFill>
                <a:latin typeface="Arial" panose="020B0604020202020204" pitchFamily="34" charset="0"/>
              </a:rPr>
              <a:t>65% zużycia ś.o.r w UE </a:t>
            </a:r>
            <a:r>
              <a:rPr lang="pl-PL" altLang="pl-PL" sz="1600">
                <a:solidFill>
                  <a:srgbClr val="000000"/>
                </a:solidFill>
                <a:latin typeface="Arial" panose="020B0604020202020204" pitchFamily="34" charset="0"/>
              </a:rPr>
              <a:t>( 45% obszaru gruntów ornych)</a:t>
            </a:r>
          </a:p>
        </p:txBody>
      </p:sp>
      <p:pic>
        <p:nvPicPr>
          <p:cNvPr id="79878" name="Obraz 3">
            <a:extLst>
              <a:ext uri="{FF2B5EF4-FFF2-40B4-BE49-F238E27FC236}">
                <a16:creationId xmlns:a16="http://schemas.microsoft.com/office/drawing/2014/main" id="{F8E5FFDD-DCFB-F4A5-6B83-D92CC5F73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476375"/>
            <a:ext cx="230663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Obraz 9">
            <a:extLst>
              <a:ext uri="{FF2B5EF4-FFF2-40B4-BE49-F238E27FC236}">
                <a16:creationId xmlns:a16="http://schemas.microsoft.com/office/drawing/2014/main" id="{E0F699A7-A069-2DC5-7E37-CCF424848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714750"/>
            <a:ext cx="4873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Obraz 10">
            <a:extLst>
              <a:ext uri="{FF2B5EF4-FFF2-40B4-BE49-F238E27FC236}">
                <a16:creationId xmlns:a16="http://schemas.microsoft.com/office/drawing/2014/main" id="{BF9C6552-2718-7936-D9FF-22D58811D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652963"/>
            <a:ext cx="4873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Obraz 6">
            <a:extLst>
              <a:ext uri="{FF2B5EF4-FFF2-40B4-BE49-F238E27FC236}">
                <a16:creationId xmlns:a16="http://schemas.microsoft.com/office/drawing/2014/main" id="{5CE15181-CCAD-4719-327B-FC598BC58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998538"/>
            <a:ext cx="48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Obraz 8">
            <a:extLst>
              <a:ext uri="{FF2B5EF4-FFF2-40B4-BE49-F238E27FC236}">
                <a16:creationId xmlns:a16="http://schemas.microsoft.com/office/drawing/2014/main" id="{29E9D3BD-CFDC-744E-9AB5-35A7751FE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860675"/>
            <a:ext cx="490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Obraz 12">
            <a:extLst>
              <a:ext uri="{FF2B5EF4-FFF2-40B4-BE49-F238E27FC236}">
                <a16:creationId xmlns:a16="http://schemas.microsoft.com/office/drawing/2014/main" id="{BE0884EA-4A2A-496F-F287-2E4AF3110D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332038"/>
            <a:ext cx="49053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4" name="Obraz 13">
            <a:extLst>
              <a:ext uri="{FF2B5EF4-FFF2-40B4-BE49-F238E27FC236}">
                <a16:creationId xmlns:a16="http://schemas.microsoft.com/office/drawing/2014/main" id="{E2DBA092-8127-F946-2938-C76C3C96A6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202113"/>
            <a:ext cx="4826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5" name="Obraz 15">
            <a:extLst>
              <a:ext uri="{FF2B5EF4-FFF2-40B4-BE49-F238E27FC236}">
                <a16:creationId xmlns:a16="http://schemas.microsoft.com/office/drawing/2014/main" id="{D08D2088-37FA-E852-284E-93E41EFC6B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313" y="2562225"/>
            <a:ext cx="485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6" name="Obraz 16">
            <a:extLst>
              <a:ext uri="{FF2B5EF4-FFF2-40B4-BE49-F238E27FC236}">
                <a16:creationId xmlns:a16="http://schemas.microsoft.com/office/drawing/2014/main" id="{2FF61B30-EA9C-14B2-0D55-2387F998108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313" y="1036638"/>
            <a:ext cx="4826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7" name="Obraz 17">
            <a:extLst>
              <a:ext uri="{FF2B5EF4-FFF2-40B4-BE49-F238E27FC236}">
                <a16:creationId xmlns:a16="http://schemas.microsoft.com/office/drawing/2014/main" id="{98D204FA-925B-B165-402A-DCA5818D11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5" y="2071688"/>
            <a:ext cx="48418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8" name="Obraz 1">
            <a:extLst>
              <a:ext uri="{FF2B5EF4-FFF2-40B4-BE49-F238E27FC236}">
                <a16:creationId xmlns:a16="http://schemas.microsoft.com/office/drawing/2014/main" id="{5F1524CA-2195-E4C5-D0B0-E5BB552DDE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97063"/>
            <a:ext cx="48418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9" name="Obraz 3">
            <a:extLst>
              <a:ext uri="{FF2B5EF4-FFF2-40B4-BE49-F238E27FC236}">
                <a16:creationId xmlns:a16="http://schemas.microsoft.com/office/drawing/2014/main" id="{FFC94412-7CFD-2642-6699-24FFEE68B6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427163"/>
            <a:ext cx="4921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0" name="Obraz 4">
            <a:extLst>
              <a:ext uri="{FF2B5EF4-FFF2-40B4-BE49-F238E27FC236}">
                <a16:creationId xmlns:a16="http://schemas.microsoft.com/office/drawing/2014/main" id="{1943316A-8B4E-9CE5-8553-0E12728FEE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260725"/>
            <a:ext cx="4905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1" name="Obraz 6">
            <a:extLst>
              <a:ext uri="{FF2B5EF4-FFF2-40B4-BE49-F238E27FC236}">
                <a16:creationId xmlns:a16="http://schemas.microsoft.com/office/drawing/2014/main" id="{1FFF9C91-FAB4-661B-C380-0ECE638D6F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102225"/>
            <a:ext cx="4905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2" name="Obraz 7">
            <a:extLst>
              <a:ext uri="{FF2B5EF4-FFF2-40B4-BE49-F238E27FC236}">
                <a16:creationId xmlns:a16="http://schemas.microsoft.com/office/drawing/2014/main" id="{1B6B6908-71E4-EFCE-AF9F-EC0C9E1D641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5524500"/>
            <a:ext cx="4746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3" name="Obraz 8">
            <a:extLst>
              <a:ext uri="{FF2B5EF4-FFF2-40B4-BE49-F238E27FC236}">
                <a16:creationId xmlns:a16="http://schemas.microsoft.com/office/drawing/2014/main" id="{C3FC9A76-65F2-81A3-46D4-0A238FBBE27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075" y="5056188"/>
            <a:ext cx="474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4" name="Obraz 9">
            <a:extLst>
              <a:ext uri="{FF2B5EF4-FFF2-40B4-BE49-F238E27FC236}">
                <a16:creationId xmlns:a16="http://schemas.microsoft.com/office/drawing/2014/main" id="{BBFAC39B-CFBD-60E8-B8FF-77D0C94D51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00" y="4606925"/>
            <a:ext cx="4794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5" name="Obraz 10">
            <a:extLst>
              <a:ext uri="{FF2B5EF4-FFF2-40B4-BE49-F238E27FC236}">
                <a16:creationId xmlns:a16="http://schemas.microsoft.com/office/drawing/2014/main" id="{005A290B-A282-3F2A-1247-D4EDA752EEB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550" y="4100513"/>
            <a:ext cx="477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6" name="Obraz 11">
            <a:extLst>
              <a:ext uri="{FF2B5EF4-FFF2-40B4-BE49-F238E27FC236}">
                <a16:creationId xmlns:a16="http://schemas.microsoft.com/office/drawing/2014/main" id="{1E8CC35D-D4C7-2DA6-39A0-59633C7D69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3570288"/>
            <a:ext cx="49053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7" name="Obraz 12">
            <a:extLst>
              <a:ext uri="{FF2B5EF4-FFF2-40B4-BE49-F238E27FC236}">
                <a16:creationId xmlns:a16="http://schemas.microsoft.com/office/drawing/2014/main" id="{96D84131-CEE6-FD73-D304-36755C1837F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138" y="3101975"/>
            <a:ext cx="4778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8" name="Obraz 13">
            <a:extLst>
              <a:ext uri="{FF2B5EF4-FFF2-40B4-BE49-F238E27FC236}">
                <a16:creationId xmlns:a16="http://schemas.microsoft.com/office/drawing/2014/main" id="{C01CBB0A-2AF6-6B14-7ACC-64139F637FD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788" y="1550988"/>
            <a:ext cx="501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9D883222-21C6-49CD-B81D-83CF365B7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97078"/>
              </p:ext>
            </p:extLst>
          </p:nvPr>
        </p:nvGraphicFramePr>
        <p:xfrm>
          <a:off x="1173979" y="1478227"/>
          <a:ext cx="4195190" cy="44470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8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149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Kraj</a:t>
                      </a:r>
                    </a:p>
                  </a:txBody>
                  <a:tcPr marL="91413" marR="91413" marT="45707" marB="45707"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0" dirty="0"/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2010</a:t>
                      </a:r>
                      <a:r>
                        <a:rPr lang="pl-PL" sz="1400" b="1" baseline="0" dirty="0"/>
                        <a:t>-</a:t>
                      </a:r>
                      <a:r>
                        <a:rPr lang="pl-PL" sz="1400" b="1" dirty="0"/>
                        <a:t>2017-2020</a:t>
                      </a:r>
                      <a:r>
                        <a:rPr lang="pl-PL" sz="1400" b="1" baseline="0" dirty="0"/>
                        <a:t>-2021-2023</a:t>
                      </a:r>
                      <a:endParaRPr lang="pl-PL" sz="1400" b="1" dirty="0"/>
                    </a:p>
                  </a:txBody>
                  <a:tcPr marL="91413" marR="91413"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18">
                <a:tc>
                  <a:txBody>
                    <a:bodyPr/>
                    <a:lstStyle/>
                    <a:p>
                      <a:pPr algn="ctr"/>
                      <a:endParaRPr lang="pl-PL" sz="1400" b="0" dirty="0"/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err="1"/>
                        <a:t>Niderlandia</a:t>
                      </a:r>
                      <a:endParaRPr lang="pl-PL" sz="1400" b="0" dirty="0"/>
                    </a:p>
                    <a:p>
                      <a:pPr algn="ctr"/>
                      <a:r>
                        <a:rPr lang="pl-PL" sz="1400" b="0" dirty="0"/>
                        <a:t>Cypr</a:t>
                      </a:r>
                    </a:p>
                    <a:p>
                      <a:pPr algn="ctr"/>
                      <a:r>
                        <a:rPr lang="pl-PL" sz="1400" b="0" dirty="0"/>
                        <a:t>Malta</a:t>
                      </a:r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9,0 - 8,0 - 8,8 – 10,9</a:t>
                      </a:r>
                      <a:r>
                        <a:rPr lang="pl-PL" sz="1400" b="1" baseline="0" dirty="0"/>
                        <a:t> – 7,0</a:t>
                      </a:r>
                      <a:endParaRPr lang="pl-PL" sz="1400" b="1" dirty="0"/>
                    </a:p>
                    <a:p>
                      <a:pPr algn="ctr"/>
                      <a:r>
                        <a:rPr lang="pl-PL" sz="1400" b="1" dirty="0"/>
                        <a:t>9,0 – 9,6 – 9,9 – 9,2 – 6,8</a:t>
                      </a:r>
                    </a:p>
                    <a:p>
                      <a:pPr algn="ctr"/>
                      <a:r>
                        <a:rPr lang="pl-PL" sz="1400" b="1" dirty="0"/>
                        <a:t>6,0 – 6,1 – 6,5 – 6,6 – 12,7</a:t>
                      </a:r>
                    </a:p>
                  </a:txBody>
                  <a:tcPr marL="91413" marR="91413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189">
                <a:tc>
                  <a:txBody>
                    <a:bodyPr/>
                    <a:lstStyle/>
                    <a:p>
                      <a:pPr algn="ctr"/>
                      <a:endParaRPr lang="pl-PL" sz="1400" b="0" dirty="0"/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/>
                        <a:t>Irlandia</a:t>
                      </a:r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2,5 - 6,8</a:t>
                      </a:r>
                      <a:r>
                        <a:rPr lang="pl-PL" sz="1400" b="1" baseline="0" dirty="0"/>
                        <a:t> – 6,7 – 7,1 – 5,3</a:t>
                      </a:r>
                      <a:endParaRPr lang="pl-PL" sz="1400" b="1" dirty="0"/>
                    </a:p>
                  </a:txBody>
                  <a:tcPr marL="91413" marR="91413"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189">
                <a:tc>
                  <a:txBody>
                    <a:bodyPr/>
                    <a:lstStyle/>
                    <a:p>
                      <a:pPr algn="ctr"/>
                      <a:endParaRPr lang="pl-PL" sz="1400" b="0" dirty="0"/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/>
                        <a:t>Belgia</a:t>
                      </a:r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5,4 - 6,8</a:t>
                      </a:r>
                      <a:r>
                        <a:rPr lang="pl-PL" sz="1400" b="1" baseline="0" dirty="0"/>
                        <a:t> – 6,9 – 6,4 – 5,6</a:t>
                      </a:r>
                      <a:endParaRPr lang="pl-PL" sz="1400" b="1" dirty="0"/>
                    </a:p>
                  </a:txBody>
                  <a:tcPr marL="91413" marR="91413" marT="45707" marB="457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89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Włochy</a:t>
                      </a:r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7,3 - 6,5 – 5,2 – 5,4 – 4,2</a:t>
                      </a:r>
                    </a:p>
                  </a:txBody>
                  <a:tcPr marL="91413" marR="91413" marT="45707" marB="4570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189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Portugalia</a:t>
                      </a:r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7,4 - 6,0 – 5,8 – 5,2 – 4,3</a:t>
                      </a:r>
                    </a:p>
                  </a:txBody>
                  <a:tcPr marL="91413" marR="91413" marT="45707" marB="4570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189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Słowenia</a:t>
                      </a:r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4,8 - 5,0 – 4,8 – 4,0 – 3,6</a:t>
                      </a:r>
                    </a:p>
                  </a:txBody>
                  <a:tcPr marL="91413" marR="91413" marT="45707" marB="4570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189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Niemcy</a:t>
                      </a:r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3,4 - 4,5</a:t>
                      </a:r>
                      <a:r>
                        <a:rPr lang="pl-PL" sz="1400" b="1" baseline="0" dirty="0"/>
                        <a:t> – 3,8 – 4,1 – 3,8</a:t>
                      </a:r>
                      <a:endParaRPr lang="pl-PL" sz="1400" b="1" dirty="0"/>
                    </a:p>
                  </a:txBody>
                  <a:tcPr marL="91413" marR="91413" marT="45707" marB="4570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792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Francja</a:t>
                      </a:r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3,2 - 4,0 – 2,8 – 3,7 – 3,9</a:t>
                      </a:r>
                    </a:p>
                  </a:txBody>
                  <a:tcPr marL="91413" marR="91413" marT="45707" marB="4570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189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Hiszpania</a:t>
                      </a:r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2,3 - 4,0 – 4,4 – 4,6</a:t>
                      </a:r>
                    </a:p>
                  </a:txBody>
                  <a:tcPr marL="91413" marR="91413" marT="45707" marB="4570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70523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Grecja</a:t>
                      </a:r>
                    </a:p>
                    <a:p>
                      <a:pPr algn="ctr"/>
                      <a:r>
                        <a:rPr lang="pl-PL" sz="1400" dirty="0"/>
                        <a:t>Austria</a:t>
                      </a:r>
                    </a:p>
                    <a:p>
                      <a:pPr algn="ctr"/>
                      <a:r>
                        <a:rPr lang="pl-PL" sz="1400" dirty="0"/>
                        <a:t>Szwecja</a:t>
                      </a:r>
                    </a:p>
                    <a:p>
                      <a:pPr algn="ctr"/>
                      <a:r>
                        <a:rPr lang="pl-PL" sz="1400" dirty="0"/>
                        <a:t>Rumunia</a:t>
                      </a:r>
                    </a:p>
                  </a:txBody>
                  <a:tcPr marL="91413" marR="9141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1,5 - 3,5 – 1,6 – 1,5 – 1,7</a:t>
                      </a:r>
                    </a:p>
                    <a:p>
                      <a:pPr algn="ctr"/>
                      <a:r>
                        <a:rPr lang="pl-PL" sz="1400" b="1" dirty="0"/>
                        <a:t>2,6</a:t>
                      </a:r>
                      <a:r>
                        <a:rPr lang="pl-PL" sz="1400" b="1" baseline="0" dirty="0"/>
                        <a:t> – 3,5 – 3,6 – 4,2 – 3,9</a:t>
                      </a:r>
                    </a:p>
                    <a:p>
                      <a:pPr algn="ctr"/>
                      <a:r>
                        <a:rPr lang="pl-PL" sz="1400" b="1" baseline="0" dirty="0"/>
                        <a:t>0,8 – 0,7 – 0,7 – 0,7 – 0,8</a:t>
                      </a:r>
                    </a:p>
                    <a:p>
                      <a:pPr algn="ctr"/>
                      <a:r>
                        <a:rPr lang="pl-PL" sz="1400" b="1" baseline="0" dirty="0"/>
                        <a:t>0,7 – 0,7 – 0,9 – 0,6 – 0,9</a:t>
                      </a:r>
                      <a:endParaRPr lang="pl-PL" sz="1400" b="1" dirty="0"/>
                    </a:p>
                  </a:txBody>
                  <a:tcPr marL="91413" marR="91413" marT="45707" marB="4570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7D80B79-2B09-36F3-58C3-1E52E6014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55642"/>
              </p:ext>
            </p:extLst>
          </p:nvPr>
        </p:nvGraphicFramePr>
        <p:xfrm>
          <a:off x="7269989" y="1306513"/>
          <a:ext cx="4258435" cy="46187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336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Kraj</a:t>
                      </a:r>
                    </a:p>
                  </a:txBody>
                  <a:tcPr marL="91413" marR="91413" marT="45700" marB="45700"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0" dirty="0"/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2010 - 2017 – 2020 – 2021-2023</a:t>
                      </a:r>
                    </a:p>
                  </a:txBody>
                  <a:tcPr marL="91413" marR="91413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ctr"/>
                      <a:endParaRPr lang="pl-PL" sz="1400" b="0" dirty="0"/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pl-PL" sz="1400" b="0" dirty="0"/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                           </a:t>
                      </a:r>
                    </a:p>
                  </a:txBody>
                  <a:tcPr marL="91413" marR="91413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ctr"/>
                      <a:endParaRPr lang="pl-PL" sz="1400" b="0" dirty="0"/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Polska</a:t>
                      </a:r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1,7 - 2,2 - 2,1 – 2,3 – 1,7</a:t>
                      </a:r>
                    </a:p>
                  </a:txBody>
                  <a:tcPr marL="91413" marR="91413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Węgry</a:t>
                      </a:r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2,3 - 2,5 – 1,7 – 2,1- 1,6</a:t>
                      </a:r>
                    </a:p>
                  </a:txBody>
                  <a:tcPr marL="91413" marR="91413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Chorwacja</a:t>
                      </a:r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1,6 - 2,0 – 1,7 – 1,6 – 1,3</a:t>
                      </a:r>
                    </a:p>
                  </a:txBody>
                  <a:tcPr marL="91413" marR="91413"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Czechy</a:t>
                      </a:r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1,6 - 2,0 – 2,0 – 1,4 – 1,8</a:t>
                      </a:r>
                    </a:p>
                  </a:txBody>
                  <a:tcPr marL="91413" marR="91413"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Litwa</a:t>
                      </a:r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0,8 - 1,5 – 1,0 – 1,1 – 1,3</a:t>
                      </a:r>
                    </a:p>
                  </a:txBody>
                  <a:tcPr marL="91413" marR="91413" marT="45700" marB="457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Słowacja</a:t>
                      </a:r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1,3 - 1,5 – 1,7 – 1,2 – 1,3</a:t>
                      </a:r>
                    </a:p>
                  </a:txBody>
                  <a:tcPr marL="91413" marR="91413" marT="45700" marB="457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903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Łotwa </a:t>
                      </a:r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0,9 - 1,5 – 1,2 – 1,5 – 1,2</a:t>
                      </a:r>
                    </a:p>
                  </a:txBody>
                  <a:tcPr marL="91413" marR="91413" marT="45700" marB="457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Dania</a:t>
                      </a:r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1,6 - 1,5 – 1,1 – 1,3 – 1,4</a:t>
                      </a:r>
                    </a:p>
                  </a:txBody>
                  <a:tcPr marL="91413" marR="91413" marT="45700" marB="457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55806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Bułgaria</a:t>
                      </a:r>
                    </a:p>
                    <a:p>
                      <a:pPr algn="ctr"/>
                      <a:r>
                        <a:rPr lang="pl-PL" sz="1400" dirty="0"/>
                        <a:t>Finlandia</a:t>
                      </a:r>
                    </a:p>
                    <a:p>
                      <a:pPr algn="ctr"/>
                      <a:r>
                        <a:rPr lang="pl-PL" sz="1400" dirty="0"/>
                        <a:t>Estonia</a:t>
                      </a:r>
                    </a:p>
                    <a:p>
                      <a:pPr algn="ctr"/>
                      <a:r>
                        <a:rPr lang="pl-PL" sz="1400" dirty="0"/>
                        <a:t>Luksemburg</a:t>
                      </a:r>
                    </a:p>
                  </a:txBody>
                  <a:tcPr marL="91413" marR="9141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1,0 - 1,5 – 1,8 – 1,2 – 0,8</a:t>
                      </a:r>
                    </a:p>
                    <a:p>
                      <a:pPr algn="ctr"/>
                      <a:r>
                        <a:rPr lang="pl-PL" sz="1400" b="1" dirty="0"/>
                        <a:t>0,8</a:t>
                      </a:r>
                      <a:r>
                        <a:rPr lang="pl-PL" sz="1400" b="1" baseline="0" dirty="0"/>
                        <a:t> – 0,8 – 1,8 – 1,8 – 1,4</a:t>
                      </a:r>
                    </a:p>
                    <a:p>
                      <a:pPr algn="ctr"/>
                      <a:r>
                        <a:rPr lang="pl-PL" sz="1400" b="1" baseline="0" dirty="0"/>
                        <a:t>0,9 – 0,9 – 1,1 – 1,3 – 1,0</a:t>
                      </a:r>
                    </a:p>
                    <a:p>
                      <a:pPr algn="ctr"/>
                      <a:r>
                        <a:rPr lang="pl-PL" sz="1400" b="1" baseline="0" dirty="0"/>
                        <a:t>0,8 – 0,8 – 0,9 – 0,9 – 2,0</a:t>
                      </a:r>
                      <a:endParaRPr lang="pl-PL" sz="1400" b="1" dirty="0"/>
                    </a:p>
                  </a:txBody>
                  <a:tcPr marL="91413" marR="91413" marT="45700" marB="457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297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>
                          <a:solidFill>
                            <a:srgbClr val="FF0000"/>
                          </a:solidFill>
                        </a:rPr>
                        <a:t>Średnia</a:t>
                      </a:r>
                      <a:r>
                        <a:rPr lang="pl-PL" sz="1400" b="1" baseline="0">
                          <a:solidFill>
                            <a:srgbClr val="FF0000"/>
                          </a:solidFill>
                        </a:rPr>
                        <a:t> dla UE</a:t>
                      </a:r>
                      <a:endParaRPr lang="pl-PL" sz="1400" b="1">
                        <a:solidFill>
                          <a:srgbClr val="FF0000"/>
                        </a:solidFill>
                      </a:endParaRPr>
                    </a:p>
                  </a:txBody>
                  <a:tcPr marL="91413" marR="91413" marT="45700" marB="45700"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0000"/>
                          </a:solidFill>
                        </a:rPr>
                        <a:t>3,0 - 3,5</a:t>
                      </a:r>
                      <a:r>
                        <a:rPr lang="pl-PL" sz="1400" b="1" baseline="0" dirty="0">
                          <a:solidFill>
                            <a:srgbClr val="FF0000"/>
                          </a:solidFill>
                        </a:rPr>
                        <a:t> – 3,0 – 3,2 – 2,7</a:t>
                      </a:r>
                      <a:endParaRPr lang="pl-PL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3" marR="91413" marT="45700" marB="457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279120" y="983230"/>
            <a:ext cx="11338383" cy="753335"/>
          </a:xfrm>
        </p:spPr>
        <p:txBody>
          <a:bodyPr/>
          <a:lstStyle/>
          <a:p>
            <a:r>
              <a:rPr lang="pl-PL" dirty="0"/>
              <a:t>Zużycie s.cz. w tys. ton - 2021 r. oraz dynamika w 7-leciu (%)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ZUŻYCIE ŚRODKÓW OCHRONY ROŚLIN W ŚWIECIE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79120" y="1441938"/>
            <a:ext cx="11306981" cy="482551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pl-PL" dirty="0"/>
              <a:t>Świat – 3532 (+ 8,5%) </a:t>
            </a:r>
            <a:r>
              <a:rPr lang="pl-PL" dirty="0" err="1"/>
              <a:t>Mercosur</a:t>
            </a:r>
            <a:r>
              <a:rPr lang="pl-PL" dirty="0"/>
              <a:t> - 996          - Hiszpania – 76 tys. ton                       </a:t>
            </a:r>
          </a:p>
          <a:p>
            <a:pPr marL="285750" indent="-285750">
              <a:buFontTx/>
              <a:buChar char="-"/>
            </a:pPr>
            <a:r>
              <a:rPr lang="pl-PL" dirty="0"/>
              <a:t> Brazylia – 719 (44,6)                                    - Francja - 69</a:t>
            </a:r>
          </a:p>
          <a:p>
            <a:pPr marL="285750" indent="-285750">
              <a:buFontTx/>
              <a:buChar char="-"/>
            </a:pPr>
            <a:r>
              <a:rPr lang="pl-PL" dirty="0"/>
              <a:t>USA – 457 (+ 8,0)                                         - Włochy – 50</a:t>
            </a:r>
          </a:p>
          <a:p>
            <a:pPr marL="285750" indent="-285750">
              <a:buFontTx/>
              <a:buChar char="-"/>
            </a:pPr>
            <a:r>
              <a:rPr lang="pl-PL" dirty="0"/>
              <a:t>UE – 354 (- 3,4)                                             - Niemcy - 49</a:t>
            </a:r>
          </a:p>
          <a:p>
            <a:pPr marL="285750" indent="-285750">
              <a:buFontTx/>
              <a:buChar char="-"/>
            </a:pPr>
            <a:r>
              <a:rPr lang="pl-PL" dirty="0"/>
              <a:t>Indonezja – 283 (- 9,5)                                   - Polska - 26</a:t>
            </a:r>
          </a:p>
          <a:p>
            <a:pPr marL="285750" indent="-285750">
              <a:buFontTx/>
              <a:buChar char="-"/>
            </a:pPr>
            <a:r>
              <a:rPr lang="pl-PL" dirty="0"/>
              <a:t>Chiny – 245 (- 29,3)                                        - Holandia – 11</a:t>
            </a:r>
          </a:p>
          <a:p>
            <a:pPr marL="285750" indent="-285750">
              <a:buFontTx/>
              <a:buChar char="-"/>
            </a:pPr>
            <a:r>
              <a:rPr lang="pl-PL" dirty="0"/>
              <a:t>Argentyna – 241 ( + 18,5)                               - Portugalia - 9</a:t>
            </a:r>
          </a:p>
          <a:p>
            <a:pPr marL="285750" indent="-285750">
              <a:buFontTx/>
              <a:buChar char="-"/>
            </a:pPr>
            <a:r>
              <a:rPr lang="pl-PL" dirty="0"/>
              <a:t>Rosja – 97 (+ 88,9)                                          - Węgry - 9</a:t>
            </a:r>
          </a:p>
          <a:p>
            <a:pPr marL="285750" indent="-285750">
              <a:buFontTx/>
              <a:buChar char="-"/>
            </a:pPr>
            <a:r>
              <a:rPr lang="pl-PL" dirty="0"/>
              <a:t>Kanada – 93 (+ 23,4)                                       - Austria - 6</a:t>
            </a:r>
          </a:p>
          <a:p>
            <a:pPr marL="285750" indent="-285750">
              <a:buFontTx/>
              <a:buChar char="-"/>
            </a:pPr>
            <a:r>
              <a:rPr lang="pl-PL" dirty="0"/>
              <a:t>Australia – 63 ( + 24,5)                                     - Belgia - 6</a:t>
            </a:r>
          </a:p>
          <a:p>
            <a:pPr marL="285750" indent="-285750">
              <a:buFontTx/>
              <a:buChar char="-"/>
            </a:pPr>
            <a:r>
              <a:rPr lang="pl-PL" dirty="0"/>
              <a:t>Indie – 62 (+ 8,8)                                              - Rumunia - 6</a:t>
            </a:r>
          </a:p>
          <a:p>
            <a:pPr marL="285750" indent="-285750">
              <a:buFontTx/>
              <a:buChar char="-"/>
            </a:pPr>
            <a:r>
              <a:rPr lang="pl-PL" dirty="0"/>
              <a:t>Nigeria – 59 (+ 89,7)                                         - Grecja - 5</a:t>
            </a:r>
          </a:p>
          <a:p>
            <a:pPr marL="285750" indent="-285750">
              <a:buFontTx/>
              <a:buChar char="-"/>
            </a:pPr>
            <a:r>
              <a:rPr lang="pl-PL" dirty="0"/>
              <a:t>Turcja – 53 (+35,7)                                            - Bułgaria - 4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85A2B6-DA17-4231-BDDC-05ADC3B1ACA8}" type="slidenum">
              <a:rPr lang="pl-PL" altLang="pl-PL" smtClean="0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7835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tekstu 1">
            <a:extLst>
              <a:ext uri="{FF2B5EF4-FFF2-40B4-BE49-F238E27FC236}">
                <a16:creationId xmlns:a16="http://schemas.microsoft.com/office/drawing/2014/main" id="{AEF23BFD-B266-975F-917B-0BAB328618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00" y="1179513"/>
            <a:ext cx="11117263" cy="403225"/>
          </a:xfrm>
        </p:spPr>
        <p:txBody>
          <a:bodyPr/>
          <a:lstStyle/>
          <a:p>
            <a:pPr algn="ctr"/>
            <a:r>
              <a:rPr lang="pl-PL" altLang="pl-PL"/>
              <a:t>(w kg s. cz. na 1 ha)</a:t>
            </a:r>
          </a:p>
        </p:txBody>
      </p:sp>
      <p:sp>
        <p:nvSpPr>
          <p:cNvPr id="80899" name="Symbol zastępczy tekstu 2">
            <a:extLst>
              <a:ext uri="{FF2B5EF4-FFF2-40B4-BE49-F238E27FC236}">
                <a16:creationId xmlns:a16="http://schemas.microsoft.com/office/drawing/2014/main" id="{A61B5081-DC5C-D671-AB07-2318E669A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431800"/>
            <a:ext cx="12106275" cy="457200"/>
          </a:xfrm>
        </p:spPr>
        <p:txBody>
          <a:bodyPr/>
          <a:lstStyle/>
          <a:p>
            <a:r>
              <a:rPr lang="pl-PL" altLang="pl-PL" sz="2400" b="0"/>
              <a:t>ZUŻYCIE ŚRODKÓW OCHRONY ROŚLIN W UPRAWACH ROLNICZYCH (ZBOŻACH)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D1F8FFE7-2519-7C6F-A07F-2757133802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598973"/>
              </p:ext>
            </p:extLst>
          </p:nvPr>
        </p:nvGraphicFramePr>
        <p:xfrm>
          <a:off x="1601788" y="2098675"/>
          <a:ext cx="9209085" cy="323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1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Rośliny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Fungicydy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Herbicydy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Insektycydy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Ogółem</a:t>
                      </a:r>
                    </a:p>
                  </a:txBody>
                  <a:tcPr marL="91451" marR="9145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Jęczmień jary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0,144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0,369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0,01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0,564</a:t>
                      </a:r>
                    </a:p>
                  </a:txBody>
                  <a:tcPr marL="91451" marR="91451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pl-PL" sz="1800" u="sng" dirty="0"/>
                        <a:t>Jęczmień ozimy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0,45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0,60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0,01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u="sng" dirty="0"/>
                        <a:t>1,13</a:t>
                      </a:r>
                    </a:p>
                  </a:txBody>
                  <a:tcPr marL="91451" marR="91451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Owies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0,01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0,52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0,00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0,54</a:t>
                      </a:r>
                    </a:p>
                  </a:txBody>
                  <a:tcPr marL="91451" marR="91451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Pszenica jara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0,21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0,38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0,00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0,68</a:t>
                      </a:r>
                    </a:p>
                  </a:txBody>
                  <a:tcPr marL="91451" marR="91451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pl-PL" sz="1800" u="sng" dirty="0"/>
                        <a:t>Pszenica ozima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u="sng" dirty="0"/>
                        <a:t>0,515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u="sng" dirty="0"/>
                        <a:t>0,444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0,024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u="sng" dirty="0"/>
                        <a:t>1,239</a:t>
                      </a:r>
                    </a:p>
                  </a:txBody>
                  <a:tcPr marL="91451" marR="91451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Pszenżyto ozime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0,24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0,44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0,01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0,76</a:t>
                      </a:r>
                    </a:p>
                  </a:txBody>
                  <a:tcPr marL="91451" marR="91451" marT="45733" marB="457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26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Mieszanki zbożowe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0,01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0,55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0,00</a:t>
                      </a:r>
                    </a:p>
                  </a:txBody>
                  <a:tcPr marL="91451" marR="9145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0,56</a:t>
                      </a:r>
                    </a:p>
                  </a:txBody>
                  <a:tcPr marL="91451" marR="91451" marT="45733" marB="4573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0956" name="Symbol zastępczy numeru slajdu 4">
            <a:extLst>
              <a:ext uri="{FF2B5EF4-FFF2-40B4-BE49-F238E27FC236}">
                <a16:creationId xmlns:a16="http://schemas.microsoft.com/office/drawing/2014/main" id="{FD71D55B-3D68-11D3-C3C8-210FCB694A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A5F5BE8-0B91-4B19-AEBE-FA6FA149CB20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pic>
        <p:nvPicPr>
          <p:cNvPr id="80957" name="Picture 2" descr="http://www.tapetus.pl/obrazki/n/90034_zboz-klosy-ziarno.jpg">
            <a:extLst>
              <a:ext uri="{FF2B5EF4-FFF2-40B4-BE49-F238E27FC236}">
                <a16:creationId xmlns:a16="http://schemas.microsoft.com/office/drawing/2014/main" id="{8C4B3538-F0D6-C1FD-0C1E-9878EC0D8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"/>
          <a:stretch>
            <a:fillRect/>
          </a:stretch>
        </p:blipFill>
        <p:spPr bwMode="auto">
          <a:xfrm>
            <a:off x="0" y="3484563"/>
            <a:ext cx="12938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58" name="Picture 2" descr="http://www.tapetus.pl/obrazki/n/90034_zboz-klosy-ziarno.jpg">
            <a:extLst>
              <a:ext uri="{FF2B5EF4-FFF2-40B4-BE49-F238E27FC236}">
                <a16:creationId xmlns:a16="http://schemas.microsoft.com/office/drawing/2014/main" id="{A4BA4223-3D21-3B70-BD54-D67F831E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/>
          <a:stretch>
            <a:fillRect/>
          </a:stretch>
        </p:blipFill>
        <p:spPr bwMode="auto">
          <a:xfrm>
            <a:off x="10890250" y="889000"/>
            <a:ext cx="12938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Obraz 9">
            <a:extLst>
              <a:ext uri="{FF2B5EF4-FFF2-40B4-BE49-F238E27FC236}">
                <a16:creationId xmlns:a16="http://schemas.microsoft.com/office/drawing/2014/main" id="{3BAFC7A8-789D-A83D-ED0C-F279966B2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3876675"/>
            <a:ext cx="261937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Symbol zastępczy tekstu 1">
            <a:extLst>
              <a:ext uri="{FF2B5EF4-FFF2-40B4-BE49-F238E27FC236}">
                <a16:creationId xmlns:a16="http://schemas.microsoft.com/office/drawing/2014/main" id="{E49046CC-89E1-7174-0B46-9F2C353D18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400" y="1233488"/>
            <a:ext cx="11306175" cy="404812"/>
          </a:xfrm>
        </p:spPr>
        <p:txBody>
          <a:bodyPr/>
          <a:lstStyle/>
          <a:p>
            <a:pPr algn="ctr"/>
            <a:r>
              <a:rPr lang="pl-PL" altLang="pl-PL"/>
              <a:t>(w kg s. cz. na 1 ha)</a:t>
            </a:r>
          </a:p>
          <a:p>
            <a:endParaRPr lang="pl-PL" altLang="pl-PL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E45F92BE-BBCB-4492-BC50-A49F6434FD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777680"/>
              </p:ext>
            </p:extLst>
          </p:nvPr>
        </p:nvGraphicFramePr>
        <p:xfrm>
          <a:off x="1436688" y="2098675"/>
          <a:ext cx="923448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Rośliny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Fungicydy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Herbicydy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Insektycydy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Ogółem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Kukurydza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0,02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0,603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0,01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0,606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Burak cukrowy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0,280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2,501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0,032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2,813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u="sng" dirty="0"/>
                        <a:t>Ziemniak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u="sng" dirty="0"/>
                        <a:t>2,494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u="sng" dirty="0"/>
                        <a:t>1,053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0,04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3,673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Rzepak ozimy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0,515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0,911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0,145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1,673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1962" name="Symbol zastępczy numeru slajdu 4">
            <a:extLst>
              <a:ext uri="{FF2B5EF4-FFF2-40B4-BE49-F238E27FC236}">
                <a16:creationId xmlns:a16="http://schemas.microsoft.com/office/drawing/2014/main" id="{E8DC192C-7B7F-0113-943D-09F6AB737F8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FABFAF3-C18B-482D-AE24-4A05E2266F3F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81963" name="Symbol zastępczy tekstu 2">
            <a:extLst>
              <a:ext uri="{FF2B5EF4-FFF2-40B4-BE49-F238E27FC236}">
                <a16:creationId xmlns:a16="http://schemas.microsoft.com/office/drawing/2014/main" id="{FEE078D9-5591-183C-EF21-552BD031F1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725" y="396875"/>
            <a:ext cx="12106275" cy="458788"/>
          </a:xfrm>
        </p:spPr>
        <p:txBody>
          <a:bodyPr/>
          <a:lstStyle/>
          <a:p>
            <a:r>
              <a:rPr lang="pl-PL" altLang="pl-PL" sz="2400" b="0"/>
              <a:t>ZUŻYCIE ŚRODKÓW OCHRONY ROŚLIN W UPRAWACH ROLNICZYCH (INNE)</a:t>
            </a:r>
          </a:p>
        </p:txBody>
      </p:sp>
      <p:pic>
        <p:nvPicPr>
          <p:cNvPr id="81964" name="Obraz 2" descr="Obraz zawierający kwiat, roślina, żółty&#10;&#10;Opis wygenerowany automatycznie">
            <a:extLst>
              <a:ext uri="{FF2B5EF4-FFF2-40B4-BE49-F238E27FC236}">
                <a16:creationId xmlns:a16="http://schemas.microsoft.com/office/drawing/2014/main" id="{D939E236-86B0-36EC-CCAE-C13413BF2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581525"/>
            <a:ext cx="17700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5" name="Obraz 8">
            <a:extLst>
              <a:ext uri="{FF2B5EF4-FFF2-40B4-BE49-F238E27FC236}">
                <a16:creationId xmlns:a16="http://schemas.microsoft.com/office/drawing/2014/main" id="{505580CE-5FB4-F977-D4BC-78E135CC8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413250"/>
            <a:ext cx="24368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6" name="Obraz 10">
            <a:extLst>
              <a:ext uri="{FF2B5EF4-FFF2-40B4-BE49-F238E27FC236}">
                <a16:creationId xmlns:a16="http://schemas.microsoft.com/office/drawing/2014/main" id="{0127248E-60BB-DA8D-98DD-E475B882E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4581525"/>
            <a:ext cx="19685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Obraz 10">
            <a:extLst>
              <a:ext uri="{FF2B5EF4-FFF2-40B4-BE49-F238E27FC236}">
                <a16:creationId xmlns:a16="http://schemas.microsoft.com/office/drawing/2014/main" id="{D8900EE1-0593-0A60-1B0A-0C14BAA45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4278313"/>
            <a:ext cx="2105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Symbol zastępczy tekstu 2">
            <a:extLst>
              <a:ext uri="{FF2B5EF4-FFF2-40B4-BE49-F238E27FC236}">
                <a16:creationId xmlns:a16="http://schemas.microsoft.com/office/drawing/2014/main" id="{DE96769D-40F9-0ACE-3620-84C140F38C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 sz="2400">
                <a:solidFill>
                  <a:srgbClr val="FFFFFF"/>
                </a:solidFill>
              </a:rPr>
              <a:t>ZUŻYCIE ŚRODKÓW OCHRONY ROŚLIN W UPRAWACH OGRODNICZYCH</a:t>
            </a:r>
            <a:endParaRPr lang="pl-PL" altLang="pl-PL"/>
          </a:p>
        </p:txBody>
      </p:sp>
      <p:sp>
        <p:nvSpPr>
          <p:cNvPr id="82948" name="Symbol zastępczy numeru slajdu 4">
            <a:extLst>
              <a:ext uri="{FF2B5EF4-FFF2-40B4-BE49-F238E27FC236}">
                <a16:creationId xmlns:a16="http://schemas.microsoft.com/office/drawing/2014/main" id="{735C409B-D961-ECF3-C449-5F62CD9F453C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C25C44-2499-4CC4-9C56-5631EF5D1CEB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graphicFrame>
        <p:nvGraphicFramePr>
          <p:cNvPr id="6" name="Symbol zastępczy zawartości 6">
            <a:extLst>
              <a:ext uri="{FF2B5EF4-FFF2-40B4-BE49-F238E27FC236}">
                <a16:creationId xmlns:a16="http://schemas.microsoft.com/office/drawing/2014/main" id="{C08E36F1-8F4F-72A0-FF3D-133B7CBE23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42627"/>
              </p:ext>
            </p:extLst>
          </p:nvPr>
        </p:nvGraphicFramePr>
        <p:xfrm>
          <a:off x="1006475" y="1846263"/>
          <a:ext cx="10179050" cy="2224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Rośliny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Fungicydy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Herbicydy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Insektycydy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Ogółem</a:t>
                      </a:r>
                    </a:p>
                  </a:txBody>
                  <a:tcPr marL="91443" marR="91443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Jabłka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12,089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0,384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0,35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12,834</a:t>
                      </a:r>
                    </a:p>
                  </a:txBody>
                  <a:tcPr marL="91443" marR="91443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Grusza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5,61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0,13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0,34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/>
                        <a:t>6,08</a:t>
                      </a:r>
                    </a:p>
                  </a:txBody>
                  <a:tcPr marL="91443" marR="91443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pl-PL" sz="1800" u="none"/>
                        <a:t>Wiśnia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u="none"/>
                        <a:t>5,28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u="none"/>
                        <a:t>0,28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0,05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/>
                        <a:t>5,60</a:t>
                      </a:r>
                    </a:p>
                  </a:txBody>
                  <a:tcPr marL="91443" marR="91443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Pomidor gruntowy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4,491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0,199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0,008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4,961</a:t>
                      </a:r>
                    </a:p>
                  </a:txBody>
                  <a:tcPr marL="91443" marR="91443"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Pomidor osłony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2,53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0,00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0,06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2,50</a:t>
                      </a:r>
                    </a:p>
                  </a:txBody>
                  <a:tcPr marL="91443" marR="91443"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2993" name="Obraz 6">
            <a:extLst>
              <a:ext uri="{FF2B5EF4-FFF2-40B4-BE49-F238E27FC236}">
                <a16:creationId xmlns:a16="http://schemas.microsoft.com/office/drawing/2014/main" id="{16CA3E25-D069-C1E6-1B21-7F89E62C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4440238"/>
            <a:ext cx="2887663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94" name="Obraz 8">
            <a:extLst>
              <a:ext uri="{FF2B5EF4-FFF2-40B4-BE49-F238E27FC236}">
                <a16:creationId xmlns:a16="http://schemas.microsoft.com/office/drawing/2014/main" id="{98831289-2C81-3935-E9E2-790CB991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394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95" name="Obraz 9">
            <a:extLst>
              <a:ext uri="{FF2B5EF4-FFF2-40B4-BE49-F238E27FC236}">
                <a16:creationId xmlns:a16="http://schemas.microsoft.com/office/drawing/2014/main" id="{1B8D0684-2821-5D4D-EC89-21373EA3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505325"/>
            <a:ext cx="2205037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96" name="Obraz 11">
            <a:extLst>
              <a:ext uri="{FF2B5EF4-FFF2-40B4-BE49-F238E27FC236}">
                <a16:creationId xmlns:a16="http://schemas.microsoft.com/office/drawing/2014/main" id="{9C67EB01-D83A-1807-2C6A-3A908D899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888" y="4492625"/>
            <a:ext cx="16446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97" name="Symbol zastępczy tekstu 1">
            <a:extLst>
              <a:ext uri="{FF2B5EF4-FFF2-40B4-BE49-F238E27FC236}">
                <a16:creationId xmlns:a16="http://schemas.microsoft.com/office/drawing/2014/main" id="{EC25D2A4-7169-0AEC-FB98-C1D834C46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400" y="1233488"/>
            <a:ext cx="11306175" cy="404812"/>
          </a:xfrm>
        </p:spPr>
        <p:txBody>
          <a:bodyPr/>
          <a:lstStyle/>
          <a:p>
            <a:pPr algn="ctr"/>
            <a:r>
              <a:rPr lang="pl-PL" altLang="pl-PL"/>
              <a:t>(w kg s. cz. na 1 ha)</a:t>
            </a:r>
          </a:p>
          <a:p>
            <a:endParaRPr lang="pl-PL" alt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ymbol zastępczy numeru slajdu 2">
            <a:extLst>
              <a:ext uri="{FF2B5EF4-FFF2-40B4-BE49-F238E27FC236}">
                <a16:creationId xmlns:a16="http://schemas.microsoft.com/office/drawing/2014/main" id="{15959AA3-C31D-9C94-1C5C-826EAF6611A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FE4380-2037-427B-86AE-CE1F2359D1EF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84995" name="Symbol zastępczy tekstu 3">
            <a:extLst>
              <a:ext uri="{FF2B5EF4-FFF2-40B4-BE49-F238E27FC236}">
                <a16:creationId xmlns:a16="http://schemas.microsoft.com/office/drawing/2014/main" id="{C983A61C-C035-F111-1561-C9DC7F92D4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 dirty="0"/>
              <a:t>WYCOFYWANIE SUBSTANCJI CZYNNYCH W LATACH 2026 - 2027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94B4C25-199D-22B0-0629-C10C87DED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7959"/>
              </p:ext>
            </p:extLst>
          </p:nvPr>
        </p:nvGraphicFramePr>
        <p:xfrm>
          <a:off x="311150" y="1089025"/>
          <a:ext cx="11672888" cy="5817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9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6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9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8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Końcowy termin stosowania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Substancja czynna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Liczba zarejestrowanych preparatów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Rośliny uprawne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err="1">
                          <a:effectLst/>
                        </a:rPr>
                        <a:t>Agrofagi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extLst>
                  <a:ext uri="{0D108BD9-81ED-4DB2-BD59-A6C34878D82A}">
                    <a16:rowId xmlns:a16="http://schemas.microsoft.com/office/drawing/2014/main" val="4230861538"/>
                  </a:ext>
                </a:extLst>
              </a:tr>
              <a:tr h="619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pl-P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grudnia 2026 r.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flufenacet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herbicydów</a:t>
                      </a: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kukurydza, zboża ozime</a:t>
                      </a: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chwasty</a:t>
                      </a:r>
                    </a:p>
                  </a:txBody>
                  <a:tcPr marL="41457" marR="41457" marT="675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?</a:t>
                      </a: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flutolanil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zaprawy </a:t>
                      </a:r>
                      <a:r>
                        <a:rPr lang="pl-P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fungicydowe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ziemniak</a:t>
                      </a: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różne patogeny</a:t>
                      </a:r>
                    </a:p>
                  </a:txBody>
                  <a:tcPr marL="41457" marR="41457" marT="675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?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fluopikolid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zaprawa 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fungicydowa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warzywa, ziemniak</a:t>
                      </a: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różne</a:t>
                      </a:r>
                      <a:r>
                        <a:rPr lang="pl-P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patogeny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?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fludioksonil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zapraw </a:t>
                      </a:r>
                      <a:r>
                        <a:rPr lang="pl-P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fungicydowych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różne</a:t>
                      </a:r>
                      <a:r>
                        <a:rPr lang="pl-P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rośliny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różne</a:t>
                      </a:r>
                      <a:r>
                        <a:rPr lang="pl-P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patogeny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?</a:t>
                      </a: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fludioksonil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pl-P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fungicydów nalistnych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różne</a:t>
                      </a:r>
                      <a:r>
                        <a:rPr lang="pl-P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rośliny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różne</a:t>
                      </a:r>
                      <a:r>
                        <a:rPr lang="pl-P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patogeny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Razem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-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 -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57" marR="41457" marT="675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ymbol zastępczy tekstu 1">
            <a:extLst>
              <a:ext uri="{FF2B5EF4-FFF2-40B4-BE49-F238E27FC236}">
                <a16:creationId xmlns:a16="http://schemas.microsoft.com/office/drawing/2014/main" id="{39DA3920-FBD0-5F24-974C-99BBDA538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933450"/>
            <a:ext cx="11306175" cy="403225"/>
          </a:xfrm>
        </p:spPr>
        <p:txBody>
          <a:bodyPr/>
          <a:lstStyle/>
          <a:p>
            <a:pPr algn="ctr"/>
            <a:r>
              <a:rPr lang="pl-PL" altLang="pl-PL" sz="2400" dirty="0"/>
              <a:t>Insektycydy z grupy </a:t>
            </a:r>
            <a:r>
              <a:rPr lang="pl-PL" altLang="pl-PL" sz="2400" dirty="0" err="1"/>
              <a:t>pyretroidów</a:t>
            </a:r>
            <a:r>
              <a:rPr lang="pl-PL" altLang="pl-PL" sz="2400" dirty="0"/>
              <a:t> zarejestrowane w Polsce </a:t>
            </a:r>
            <a:endParaRPr lang="pl-PL" altLang="pl-PL" sz="2000" dirty="0"/>
          </a:p>
        </p:txBody>
      </p:sp>
      <p:sp>
        <p:nvSpPr>
          <p:cNvPr id="86019" name="Symbol zastępczy numeru slajdu 2">
            <a:extLst>
              <a:ext uri="{FF2B5EF4-FFF2-40B4-BE49-F238E27FC236}">
                <a16:creationId xmlns:a16="http://schemas.microsoft.com/office/drawing/2014/main" id="{3EF115F8-8B75-886B-AAC7-AB2288E2926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B1DDC5-2181-473C-8AD5-94C9E0EB76A2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86020" name="Symbol zastępczy tekstu 3">
            <a:extLst>
              <a:ext uri="{FF2B5EF4-FFF2-40B4-BE49-F238E27FC236}">
                <a16:creationId xmlns:a16="http://schemas.microsoft.com/office/drawing/2014/main" id="{92331080-0658-D618-F959-B12E3EFD0B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INSEKTYCYDY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6F4DB95-9297-EC1E-46D3-6030DDE13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36477"/>
              </p:ext>
            </p:extLst>
          </p:nvPr>
        </p:nvGraphicFramePr>
        <p:xfrm>
          <a:off x="279400" y="1408113"/>
          <a:ext cx="11596688" cy="526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Substancja czynna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Rośliny uprane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Liczba insektycydów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err="1">
                          <a:effectLst/>
                        </a:rPr>
                        <a:t>cypermetryna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err="1">
                          <a:effectLst/>
                        </a:rPr>
                        <a:t>bobowate</a:t>
                      </a:r>
                      <a:r>
                        <a:rPr lang="pl-PL" sz="1800" dirty="0">
                          <a:effectLst/>
                        </a:rPr>
                        <a:t>, gorczyca, groch, łubiny, rzepak, soja, zboża, ziemniak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deltametryna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burak cukrowy, groch, jęczmień, pszenica, rzepak, ziemniak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err="1">
                          <a:effectLst/>
                        </a:rPr>
                        <a:t>esfenwalerat</a:t>
                      </a:r>
                      <a:r>
                        <a:rPr lang="pl-PL" sz="1800" baseline="0" dirty="0">
                          <a:effectLst/>
                        </a:rPr>
                        <a:t> </a:t>
                      </a:r>
                      <a:r>
                        <a:rPr lang="pl-PL" sz="1800" dirty="0">
                          <a:effectLst/>
                        </a:rPr>
                        <a:t>(do zastąpienia)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pszenica, pszenżyto, rzepak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gamma – </a:t>
                      </a:r>
                      <a:r>
                        <a:rPr lang="pl-PL" sz="1800" dirty="0" err="1">
                          <a:effectLst/>
                        </a:rPr>
                        <a:t>cyhalotryna</a:t>
                      </a:r>
                      <a:r>
                        <a:rPr lang="pl-PL" sz="1800" baseline="0" dirty="0">
                          <a:effectLst/>
                        </a:rPr>
                        <a:t> </a:t>
                      </a:r>
                      <a:r>
                        <a:rPr lang="pl-PL" sz="1800" dirty="0">
                          <a:effectLst/>
                        </a:rPr>
                        <a:t>(do zastąpienia)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rzepak, zboża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3555" marR="6355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lambda-</a:t>
                      </a:r>
                      <a:r>
                        <a:rPr lang="pl-PL" sz="1800" dirty="0" err="1">
                          <a:effectLst/>
                        </a:rPr>
                        <a:t>cyhalotryna</a:t>
                      </a:r>
                      <a:r>
                        <a:rPr lang="pl-PL" sz="1800" baseline="0" dirty="0">
                          <a:effectLst/>
                        </a:rPr>
                        <a:t> </a:t>
                      </a:r>
                      <a:r>
                        <a:rPr lang="pl-PL" sz="1800" dirty="0">
                          <a:effectLst/>
                        </a:rPr>
                        <a:t>(do zastąpienia)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jęczmień, kukurydza, pszenica, pszenżyto, rzepak, ziemniak, żyto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tau-fluwalinat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gorczyca, rzepak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teflutryna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burak cukrowy, kukurydza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3555" marR="6355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Razem    7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-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ymbol zastępczy tekstu 1">
            <a:extLst>
              <a:ext uri="{FF2B5EF4-FFF2-40B4-BE49-F238E27FC236}">
                <a16:creationId xmlns:a16="http://schemas.microsoft.com/office/drawing/2014/main" id="{54F4B0E1-E971-DDF7-C0FF-2448FBA05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960438"/>
            <a:ext cx="11306175" cy="403225"/>
          </a:xfrm>
        </p:spPr>
        <p:txBody>
          <a:bodyPr/>
          <a:lstStyle/>
          <a:p>
            <a:pPr algn="ctr"/>
            <a:r>
              <a:rPr lang="pl-PL" altLang="pl-PL" sz="2400"/>
              <a:t>Substancje czynne insektycydów przewidziane do zastąpienia (wycofania)</a:t>
            </a:r>
            <a:endParaRPr lang="pl-PL" altLang="pl-PL" sz="2000"/>
          </a:p>
        </p:txBody>
      </p:sp>
      <p:sp>
        <p:nvSpPr>
          <p:cNvPr id="87043" name="Symbol zastępczy numeru slajdu 2">
            <a:extLst>
              <a:ext uri="{FF2B5EF4-FFF2-40B4-BE49-F238E27FC236}">
                <a16:creationId xmlns:a16="http://schemas.microsoft.com/office/drawing/2014/main" id="{B0738A96-3772-DE22-347C-F3E6E950996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85C210-0180-4910-AD4E-3BD5827E2804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87044" name="Symbol zastępczy tekstu 3">
            <a:extLst>
              <a:ext uri="{FF2B5EF4-FFF2-40B4-BE49-F238E27FC236}">
                <a16:creationId xmlns:a16="http://schemas.microsoft.com/office/drawing/2014/main" id="{E19FB7E5-785F-2AB5-D6B1-32F3447C5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 dirty="0"/>
              <a:t>INSEKTYCYDY PRZEWIDZIANE DO WYCOFANIA I WYCOFANE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84986D7-0A63-DA66-7BDD-EA11870DA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309320"/>
              </p:ext>
            </p:extLst>
          </p:nvPr>
        </p:nvGraphicFramePr>
        <p:xfrm>
          <a:off x="2084388" y="1489075"/>
          <a:ext cx="8686801" cy="4778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6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Substancja czynna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Liczba insektycydów w Polsce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Rośliny uprawne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esfenwalerat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różne rośliny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etofenproks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rzepak ozimy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gamma - cyhalotryna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zboża, rzepak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lambda – cyhalotryna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różne rośliny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 err="1">
                          <a:effectLst/>
                        </a:rPr>
                        <a:t>pirymikarb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różne rośliny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ziram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1 zaprawa</a:t>
                      </a:r>
                      <a:r>
                        <a:rPr lang="pl-PL" sz="1800" baseline="0" dirty="0">
                          <a:effectLst/>
                        </a:rPr>
                        <a:t> nasienna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kukurydza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effectLst/>
                        </a:rPr>
                        <a:t>-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tekstu 1">
            <a:extLst>
              <a:ext uri="{FF2B5EF4-FFF2-40B4-BE49-F238E27FC236}">
                <a16:creationId xmlns:a16="http://schemas.microsoft.com/office/drawing/2014/main" id="{D5597789-86BD-E579-6F41-73B76EF048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985838"/>
            <a:ext cx="11306175" cy="403225"/>
          </a:xfrm>
        </p:spPr>
        <p:txBody>
          <a:bodyPr/>
          <a:lstStyle/>
          <a:p>
            <a:pPr algn="ctr"/>
            <a:r>
              <a:rPr lang="pl-PL" altLang="pl-PL" dirty="0"/>
              <a:t>Fungicydy nalistne z grupy triazoli zarejestrowane w Polsce</a:t>
            </a:r>
            <a:endParaRPr lang="pl-PL" altLang="pl-PL" sz="2400" dirty="0"/>
          </a:p>
        </p:txBody>
      </p:sp>
      <p:sp>
        <p:nvSpPr>
          <p:cNvPr id="88067" name="Symbol zastępczy numeru slajdu 2">
            <a:extLst>
              <a:ext uri="{FF2B5EF4-FFF2-40B4-BE49-F238E27FC236}">
                <a16:creationId xmlns:a16="http://schemas.microsoft.com/office/drawing/2014/main" id="{BCF44E78-4871-CCFF-6C1F-54EB9F57B0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9725D6-B657-486D-977C-C5F4D1D37397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88068" name="Symbol zastępczy tekstu 3">
            <a:extLst>
              <a:ext uri="{FF2B5EF4-FFF2-40B4-BE49-F238E27FC236}">
                <a16:creationId xmlns:a16="http://schemas.microsoft.com/office/drawing/2014/main" id="{C9687912-7671-E64C-97E9-20717C6F2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FUNGICYDY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3815D52-9A33-3865-F95F-9ECAD1FBF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69681"/>
              </p:ext>
            </p:extLst>
          </p:nvPr>
        </p:nvGraphicFramePr>
        <p:xfrm>
          <a:off x="911225" y="1539875"/>
          <a:ext cx="10528301" cy="455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7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3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Substancja czynna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Liczba fungicydów nalistnych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Rośliny uprawne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err="1">
                          <a:effectLst/>
                        </a:rPr>
                        <a:t>bromukonazol</a:t>
                      </a:r>
                      <a:r>
                        <a:rPr lang="pl-PL" sz="1600" kern="1200" dirty="0">
                          <a:effectLst/>
                        </a:rPr>
                        <a:t> (do zastąpienia)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>
                          <a:effectLst/>
                        </a:rPr>
                        <a:t>pszenica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err="1">
                          <a:effectLst/>
                        </a:rPr>
                        <a:t>difenokonazol</a:t>
                      </a:r>
                      <a:r>
                        <a:rPr lang="pl-PL" sz="1600" kern="1200" dirty="0">
                          <a:effectLst/>
                        </a:rPr>
                        <a:t> (do zastąpienia)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burak cukrowy, gorczyca, len, rzepak, słonecznik, soja, zboża ziemniak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mefenitriflukonazol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zboża</a:t>
                      </a:r>
                    </a:p>
                  </a:txBody>
                  <a:tcPr marL="57316" marR="5731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err="1">
                          <a:effectLst/>
                        </a:rPr>
                        <a:t>metkonazol</a:t>
                      </a:r>
                      <a:r>
                        <a:rPr lang="pl-PL" sz="1600" kern="1200" dirty="0">
                          <a:effectLst/>
                        </a:rPr>
                        <a:t> (do zastąpienia)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rzepak, zboża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>
                          <a:effectLst/>
                        </a:rPr>
                        <a:t>paklobutrazol (do zastąpienia)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gorczyca, len, rzepak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>
                          <a:effectLst/>
                        </a:rPr>
                        <a:t>penkonazol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owoce, warzywa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>
                          <a:effectLst/>
                        </a:rPr>
                        <a:t>protiokonazol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rzepak, zboża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>
                          <a:effectLst/>
                        </a:rPr>
                        <a:t>tebukonazol (do zastąpienia)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109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rzepak, zboża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>
                          <a:effectLst/>
                        </a:rPr>
                        <a:t>tetrakonazol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burak cukrowy, rzepak, zboża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>
                          <a:effectLst/>
                        </a:rPr>
                        <a:t>tritikonazol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rośliny</a:t>
                      </a:r>
                      <a:r>
                        <a:rPr lang="pl-PL" sz="1600" kern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ozdobne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effectLst/>
                        </a:rPr>
                        <a:t>Razem     9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469</a:t>
                      </a:r>
                    </a:p>
                  </a:txBody>
                  <a:tcPr marL="57316" marR="5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16" marR="57316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ymbol zastępczy tekstu 1">
            <a:extLst>
              <a:ext uri="{FF2B5EF4-FFF2-40B4-BE49-F238E27FC236}">
                <a16:creationId xmlns:a16="http://schemas.microsoft.com/office/drawing/2014/main" id="{FA749461-C336-8E07-3A48-9E9E9E7EC5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901700"/>
            <a:ext cx="11306175" cy="403225"/>
          </a:xfrm>
        </p:spPr>
        <p:txBody>
          <a:bodyPr/>
          <a:lstStyle/>
          <a:p>
            <a:pPr algn="ctr"/>
            <a:r>
              <a:rPr lang="pl-PL" altLang="pl-PL" dirty="0"/>
              <a:t>Substancje czynne fungicydów nalistnych przewidziane do zastąpienia (wycofania)</a:t>
            </a:r>
            <a:endParaRPr lang="pl-PL" altLang="pl-PL" sz="2400" dirty="0"/>
          </a:p>
        </p:txBody>
      </p:sp>
      <p:sp>
        <p:nvSpPr>
          <p:cNvPr id="89091" name="Symbol zastępczy numeru slajdu 2">
            <a:extLst>
              <a:ext uri="{FF2B5EF4-FFF2-40B4-BE49-F238E27FC236}">
                <a16:creationId xmlns:a16="http://schemas.microsoft.com/office/drawing/2014/main" id="{0AAC6326-1DB8-63F5-91FB-C80796406A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D086765-3044-4F05-92F8-702429218F12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89092" name="Symbol zastępczy tekstu 3">
            <a:extLst>
              <a:ext uri="{FF2B5EF4-FFF2-40B4-BE49-F238E27FC236}">
                <a16:creationId xmlns:a16="http://schemas.microsoft.com/office/drawing/2014/main" id="{ABD72DB7-EA6C-DD20-41FD-53C1E50484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 dirty="0"/>
              <a:t>FUNGICYDY PRZEWIDZIANE DO WYCOFANIA I WYCOFANE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A0DDF32-D11F-9EFD-961A-292151C3A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664942"/>
              </p:ext>
            </p:extLst>
          </p:nvPr>
        </p:nvGraphicFramePr>
        <p:xfrm>
          <a:off x="1746250" y="1373188"/>
          <a:ext cx="8156574" cy="485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Substancja czynna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Liczba fungicydów w Polsce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Rośliny uprawne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>
                          <a:effectLst/>
                        </a:rPr>
                        <a:t>benzowinydyflupyr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zboża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>
                          <a:effectLst/>
                        </a:rPr>
                        <a:t>bromukonazol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pszenica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err="1">
                          <a:effectLst/>
                        </a:rPr>
                        <a:t>cyprodynil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zboża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err="1">
                          <a:effectLst/>
                        </a:rPr>
                        <a:t>difenokonazol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różne rośliny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err="1">
                          <a:effectLst/>
                        </a:rPr>
                        <a:t>fludioksonil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różne rośliny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>
                          <a:effectLst/>
                        </a:rPr>
                        <a:t>fluopikolid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różne rośliny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>
                          <a:effectLst/>
                        </a:rPr>
                        <a:t>metalaksyl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różne rośliny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>
                          <a:effectLst/>
                        </a:rPr>
                        <a:t>metkonazol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rzepak, zboża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err="1">
                          <a:effectLst/>
                        </a:rPr>
                        <a:t>paklobutrazol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rzepak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err="1">
                          <a:effectLst/>
                        </a:rPr>
                        <a:t>tebukonazol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109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różne rośliny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związki miedzi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</a:rPr>
                        <a:t>różne rośliny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effectLst/>
                        </a:rPr>
                        <a:t>11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356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effectLst/>
                        </a:rPr>
                        <a:t>-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5" marR="5937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4" descr="https://upload.wikimedia.org/wikipedia/commons/6/63/Polska_flag_map.png">
            <a:extLst>
              <a:ext uri="{FF2B5EF4-FFF2-40B4-BE49-F238E27FC236}">
                <a16:creationId xmlns:a16="http://schemas.microsoft.com/office/drawing/2014/main" id="{DDA1878B-BE14-67EF-94D5-998A3BEC3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287463"/>
            <a:ext cx="416242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Symbol zastępczy numeru slajdu 2">
            <a:extLst>
              <a:ext uri="{FF2B5EF4-FFF2-40B4-BE49-F238E27FC236}">
                <a16:creationId xmlns:a16="http://schemas.microsoft.com/office/drawing/2014/main" id="{DAA1C8B9-2B23-9314-7DCF-45300BA04C90}"/>
              </a:ext>
            </a:extLst>
          </p:cNvPr>
          <p:cNvSpPr>
            <a:spLocks/>
          </p:cNvSpPr>
          <p:nvPr/>
        </p:nvSpPr>
        <p:spPr bwMode="auto">
          <a:xfrm>
            <a:off x="11518900" y="6267450"/>
            <a:ext cx="4651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rgbClr val="626B1A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557213" indent="-214313" defTabSz="912813">
              <a:spcBef>
                <a:spcPct val="20000"/>
              </a:spcBef>
              <a:buClr>
                <a:srgbClr val="2A4F1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857250" indent="-171450" defTabSz="912813">
              <a:spcBef>
                <a:spcPct val="20000"/>
              </a:spcBef>
              <a:buClr>
                <a:srgbClr val="455C19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200150" indent="-171450" defTabSz="912813">
              <a:spcBef>
                <a:spcPct val="20000"/>
              </a:spcBef>
              <a:buClr>
                <a:srgbClr val="626B1A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1543050" indent="-171450" defTabSz="912813">
              <a:spcBef>
                <a:spcPct val="20000"/>
              </a:spcBef>
              <a:buClr>
                <a:srgbClr val="02715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000250" indent="-17145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715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457450" indent="-17145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715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2914650" indent="-17145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715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371850" indent="-17145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715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endParaRPr lang="pl-PL" altLang="pl-PL" sz="1200">
              <a:solidFill>
                <a:srgbClr val="0F4C43"/>
              </a:solidFill>
              <a:latin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8787" name="Picture 8" descr="Znalezione obrazy dla zapytania lupa png">
            <a:extLst>
              <a:ext uri="{FF2B5EF4-FFF2-40B4-BE49-F238E27FC236}">
                <a16:creationId xmlns:a16="http://schemas.microsoft.com/office/drawing/2014/main" id="{3ECA2F2B-8CBC-2438-4E99-0E701D173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601788"/>
            <a:ext cx="4164012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3D963BC-8CAD-09CD-2178-562951F2DC24}"/>
              </a:ext>
            </a:extLst>
          </p:cNvPr>
          <p:cNvSpPr/>
          <p:nvPr/>
        </p:nvSpPr>
        <p:spPr>
          <a:xfrm>
            <a:off x="1339850" y="2365375"/>
            <a:ext cx="273050" cy="1301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377">
              <a:defRPr/>
            </a:pPr>
            <a:endParaRPr lang="pl-PL" sz="20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CF3D3B1-98E0-28F4-9D82-A74A8DDF159B}"/>
              </a:ext>
            </a:extLst>
          </p:cNvPr>
          <p:cNvSpPr/>
          <p:nvPr/>
        </p:nvSpPr>
        <p:spPr>
          <a:xfrm>
            <a:off x="1841500" y="3302000"/>
            <a:ext cx="274638" cy="3651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377">
              <a:defRPr/>
            </a:pPr>
            <a:endParaRPr lang="pl-PL" sz="20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790" name="pole tekstowe 12">
            <a:extLst>
              <a:ext uri="{FF2B5EF4-FFF2-40B4-BE49-F238E27FC236}">
                <a16:creationId xmlns:a16="http://schemas.microsoft.com/office/drawing/2014/main" id="{3ACAF257-44B1-AC9B-F8AB-712250D5B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019" y="1963749"/>
            <a:ext cx="812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pl-PL" alt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2839</a:t>
            </a:r>
          </a:p>
        </p:txBody>
      </p:sp>
      <p:sp>
        <p:nvSpPr>
          <p:cNvPr id="118791" name="pole tekstowe 13">
            <a:extLst>
              <a:ext uri="{FF2B5EF4-FFF2-40B4-BE49-F238E27FC236}">
                <a16:creationId xmlns:a16="http://schemas.microsoft.com/office/drawing/2014/main" id="{8CE7CF07-CE89-6133-74A2-D802328B9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2909888"/>
            <a:ext cx="101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pl-PL" alt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290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18BBB7D-024C-7005-B34F-B6B6EC424FAE}"/>
              </a:ext>
            </a:extLst>
          </p:cNvPr>
          <p:cNvSpPr/>
          <p:nvPr/>
        </p:nvSpPr>
        <p:spPr>
          <a:xfrm rot="5400000">
            <a:off x="533400" y="4883150"/>
            <a:ext cx="271463" cy="506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377">
              <a:defRPr/>
            </a:pPr>
            <a:endParaRPr lang="pl-PL" sz="20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C7EDB43-A109-D256-CF81-A32CEB2BAF19}"/>
              </a:ext>
            </a:extLst>
          </p:cNvPr>
          <p:cNvSpPr/>
          <p:nvPr/>
        </p:nvSpPr>
        <p:spPr>
          <a:xfrm rot="5400000">
            <a:off x="531813" y="5262562"/>
            <a:ext cx="274638" cy="5064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377">
              <a:defRPr/>
            </a:pPr>
            <a:endParaRPr lang="pl-PL" sz="20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794" name="pole tekstowe 16">
            <a:extLst>
              <a:ext uri="{FF2B5EF4-FFF2-40B4-BE49-F238E27FC236}">
                <a16:creationId xmlns:a16="http://schemas.microsoft.com/office/drawing/2014/main" id="{8C4F2AB3-8101-11CB-7D54-D50157399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5249863"/>
            <a:ext cx="1020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pl-PL" altLang="pl-PL" sz="2400">
                <a:solidFill>
                  <a:srgbClr val="000000"/>
                </a:solidFill>
                <a:latin typeface="Arial" panose="020B0604020202020204" pitchFamily="34" charset="0"/>
              </a:rPr>
              <a:t>s.cz.</a:t>
            </a:r>
          </a:p>
        </p:txBody>
      </p:sp>
      <p:sp>
        <p:nvSpPr>
          <p:cNvPr id="118795" name="pole tekstowe 17">
            <a:extLst>
              <a:ext uri="{FF2B5EF4-FFF2-40B4-BE49-F238E27FC236}">
                <a16:creationId xmlns:a16="http://schemas.microsoft.com/office/drawing/2014/main" id="{F59CA90E-0968-D233-3F17-61DD89DDB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913313"/>
            <a:ext cx="1430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pl-PL" altLang="pl-PL" sz="2400">
                <a:solidFill>
                  <a:srgbClr val="000000"/>
                </a:solidFill>
                <a:latin typeface="Arial" panose="020B0604020202020204" pitchFamily="34" charset="0"/>
              </a:rPr>
              <a:t>produkty</a:t>
            </a:r>
          </a:p>
        </p:txBody>
      </p:sp>
      <p:pic>
        <p:nvPicPr>
          <p:cNvPr id="118796" name="Picture 6" descr="https://cdn.pixabay.com/photo/2016/03/31/22/02/borders-1296793_960_720.png">
            <a:extLst>
              <a:ext uri="{FF2B5EF4-FFF2-40B4-BE49-F238E27FC236}">
                <a16:creationId xmlns:a16="http://schemas.microsoft.com/office/drawing/2014/main" id="{A589C94B-382C-8C91-9BC7-34ACD29F6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104900"/>
            <a:ext cx="23542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7" name="pole tekstowe 20">
            <a:extLst>
              <a:ext uri="{FF2B5EF4-FFF2-40B4-BE49-F238E27FC236}">
                <a16:creationId xmlns:a16="http://schemas.microsoft.com/office/drawing/2014/main" id="{8612109A-25D9-819D-2372-3AE9A7B60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2360613"/>
            <a:ext cx="460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pl-PL" altLang="pl-PL" sz="1000">
                <a:solidFill>
                  <a:srgbClr val="000000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118798" name="pole tekstowe 21">
            <a:extLst>
              <a:ext uri="{FF2B5EF4-FFF2-40B4-BE49-F238E27FC236}">
                <a16:creationId xmlns:a16="http://schemas.microsoft.com/office/drawing/2014/main" id="{6BE525E3-867F-F121-B92F-FBC2669CF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1579563"/>
            <a:ext cx="5032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pl-PL" altLang="pl-PL" sz="1000">
                <a:solidFill>
                  <a:srgbClr val="000000"/>
                </a:solidFill>
                <a:latin typeface="Arial" panose="020B0604020202020204" pitchFamily="34" charset="0"/>
              </a:rPr>
              <a:t>4000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A7ECB170-0960-0045-9396-7698998566D1}"/>
              </a:ext>
            </a:extLst>
          </p:cNvPr>
          <p:cNvSpPr/>
          <p:nvPr/>
        </p:nvSpPr>
        <p:spPr>
          <a:xfrm>
            <a:off x="6759575" y="2681288"/>
            <a:ext cx="19685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377">
              <a:defRPr/>
            </a:pPr>
            <a:endParaRPr lang="pl-PL" sz="20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9A7FCA99-D92D-8E4F-F021-F293E6C0AA40}"/>
              </a:ext>
            </a:extLst>
          </p:cNvPr>
          <p:cNvSpPr/>
          <p:nvPr/>
        </p:nvSpPr>
        <p:spPr>
          <a:xfrm>
            <a:off x="6391275" y="1920875"/>
            <a:ext cx="193675" cy="1000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377">
              <a:defRPr/>
            </a:pPr>
            <a:endParaRPr lang="pl-PL" sz="20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801" name="pole tekstowe 24">
            <a:extLst>
              <a:ext uri="{FF2B5EF4-FFF2-40B4-BE49-F238E27FC236}">
                <a16:creationId xmlns:a16="http://schemas.microsoft.com/office/drawing/2014/main" id="{B930D8CA-B645-FF48-C4C5-AA4D3CC4C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3559175"/>
            <a:ext cx="61023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Aktualnie w UE można stosować 4</a:t>
            </a:r>
            <a:r>
              <a:rPr lang="pl-PL" altLang="pl-P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substancji czynnych</a:t>
            </a: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środków ochrony roślin. </a:t>
            </a:r>
          </a:p>
          <a:p>
            <a:pPr algn="just">
              <a:buFont typeface="Arial" panose="020B0604020202020204" pitchFamily="34" charset="0"/>
              <a:buNone/>
            </a:pPr>
            <a:endParaRPr lang="pl-PL" altLang="pl-P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latach 2020 – 2025 UE wycofa ze stosowania 104 substancji czynnych, co w Polsce dotyczyło 589 preparatów, czyli ponad 20% wszystkich zrejestrowanych oraz nie zarejestrowano nowy substancji czynnych, a koszt wprowadzenia 300 mln Euro i trwa 10 lat.</a:t>
            </a:r>
          </a:p>
          <a:p>
            <a:pPr algn="just">
              <a:buFont typeface="Arial" panose="020B0604020202020204" pitchFamily="34" charset="0"/>
              <a:buNone/>
            </a:pPr>
            <a:endParaRPr lang="pl-PL" altLang="pl-PL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8802" name="Picture 2" descr="https://cdn.pixabay.com/photo/2015/08/15/22/24/germany-890238_960_720.png">
            <a:extLst>
              <a:ext uri="{FF2B5EF4-FFF2-40B4-BE49-F238E27FC236}">
                <a16:creationId xmlns:a16="http://schemas.microsoft.com/office/drawing/2014/main" id="{B46A754F-7032-58AE-2D5F-AC3A83D7E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0" y="1149350"/>
            <a:ext cx="1474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0735FE78-E471-EDF6-FFD7-C26FC3DB2D99}"/>
              </a:ext>
            </a:extLst>
          </p:cNvPr>
          <p:cNvSpPr/>
          <p:nvPr/>
        </p:nvSpPr>
        <p:spPr>
          <a:xfrm>
            <a:off x="9502775" y="1895475"/>
            <a:ext cx="193675" cy="1000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377">
              <a:defRPr/>
            </a:pPr>
            <a:endParaRPr lang="pl-PL" sz="20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01381B03-169C-01E9-7947-358AEBA31438}"/>
              </a:ext>
            </a:extLst>
          </p:cNvPr>
          <p:cNvSpPr/>
          <p:nvPr/>
        </p:nvSpPr>
        <p:spPr>
          <a:xfrm>
            <a:off x="9791700" y="2667000"/>
            <a:ext cx="195263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377">
              <a:defRPr/>
            </a:pPr>
            <a:endParaRPr lang="pl-PL" sz="20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805" name="pole tekstowe 28">
            <a:extLst>
              <a:ext uri="{FF2B5EF4-FFF2-40B4-BE49-F238E27FC236}">
                <a16:creationId xmlns:a16="http://schemas.microsoft.com/office/drawing/2014/main" id="{7445CDC5-0B44-5327-0E9F-22DAFB535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038" y="2406650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pl-PL" altLang="pl-PL" sz="1000">
                <a:solidFill>
                  <a:srgbClr val="FFFFFF"/>
                </a:solidFill>
                <a:latin typeface="Arial" panose="020B0604020202020204" pitchFamily="34" charset="0"/>
              </a:rPr>
              <a:t>280</a:t>
            </a:r>
          </a:p>
        </p:txBody>
      </p:sp>
      <p:sp>
        <p:nvSpPr>
          <p:cNvPr id="118806" name="pole tekstowe 29">
            <a:extLst>
              <a:ext uri="{FF2B5EF4-FFF2-40B4-BE49-F238E27FC236}">
                <a16:creationId xmlns:a16="http://schemas.microsoft.com/office/drawing/2014/main" id="{00261932-FE77-CD78-7DB7-FB0B9E8C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6725" y="1663700"/>
            <a:ext cx="67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pl-PL" altLang="pl-PL" sz="1000">
                <a:solidFill>
                  <a:srgbClr val="FFFFFF"/>
                </a:solidFill>
                <a:latin typeface="Arial" panose="020B0604020202020204" pitchFamily="34" charset="0"/>
              </a:rPr>
              <a:t>1700</a:t>
            </a:r>
          </a:p>
        </p:txBody>
      </p:sp>
      <p:sp>
        <p:nvSpPr>
          <p:cNvPr id="25" name="Symbol zastępczy zawartości 2">
            <a:extLst>
              <a:ext uri="{FF2B5EF4-FFF2-40B4-BE49-F238E27FC236}">
                <a16:creationId xmlns:a16="http://schemas.microsoft.com/office/drawing/2014/main" id="{430670DB-7E83-15D6-10B7-F69DB72E3926}"/>
              </a:ext>
            </a:extLst>
          </p:cNvPr>
          <p:cNvSpPr txBox="1">
            <a:spLocks/>
          </p:cNvSpPr>
          <p:nvPr/>
        </p:nvSpPr>
        <p:spPr>
          <a:xfrm>
            <a:off x="512763" y="483831"/>
            <a:ext cx="3416300" cy="5156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15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l-PL" sz="2200" b="1" dirty="0">
                <a:solidFill>
                  <a:schemeClr val="tx1"/>
                </a:solidFill>
                <a:latin typeface="Alats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Metoda chemiczna</a:t>
            </a:r>
          </a:p>
        </p:txBody>
      </p:sp>
      <p:sp>
        <p:nvSpPr>
          <p:cNvPr id="118810" name="pole tekstowe 25">
            <a:extLst>
              <a:ext uri="{FF2B5EF4-FFF2-40B4-BE49-F238E27FC236}">
                <a16:creationId xmlns:a16="http://schemas.microsoft.com/office/drawing/2014/main" id="{776077CC-E49E-D06F-5C4F-BBCF87181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035675"/>
            <a:ext cx="6113462" cy="3698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/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*stan na dzień 17 czerwca 2026 r. </a:t>
            </a:r>
            <a:endParaRPr lang="pl-PL" alt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tekstu 1">
            <a:extLst>
              <a:ext uri="{FF2B5EF4-FFF2-40B4-BE49-F238E27FC236}">
                <a16:creationId xmlns:a16="http://schemas.microsoft.com/office/drawing/2014/main" id="{85027E0B-9573-1259-256A-62D474DFA9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279400" y="1016000"/>
            <a:ext cx="11306175" cy="40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altLang="pl-PL" dirty="0"/>
              <a:t>Herbicydy z grupy pochodnych </a:t>
            </a:r>
            <a:r>
              <a:rPr lang="pl-PL" altLang="pl-PL" dirty="0" err="1"/>
              <a:t>sulfonylomocznika</a:t>
            </a:r>
            <a:r>
              <a:rPr lang="pl-PL" altLang="pl-PL" dirty="0"/>
              <a:t> zarejestrowane w Polsce </a:t>
            </a:r>
          </a:p>
        </p:txBody>
      </p:sp>
      <p:sp>
        <p:nvSpPr>
          <p:cNvPr id="90115" name="Symbol zastępczy numeru slajdu 3">
            <a:extLst>
              <a:ext uri="{FF2B5EF4-FFF2-40B4-BE49-F238E27FC236}">
                <a16:creationId xmlns:a16="http://schemas.microsoft.com/office/drawing/2014/main" id="{1D81AE55-3E52-E16F-2F0F-EF0859D8315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134DD-6589-4723-81CA-CEC35243D83E}" type="slidenum">
              <a:rPr lang="pl-PL" altLang="pl-PL">
                <a:solidFill>
                  <a:srgbClr val="0F4C43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>
              <a:solidFill>
                <a:srgbClr val="0F4C43"/>
              </a:solidFill>
              <a:latin typeface="Calibri" panose="020F0502020204030204" pitchFamily="34" charset="0"/>
            </a:endParaRPr>
          </a:p>
        </p:txBody>
      </p:sp>
      <p:sp>
        <p:nvSpPr>
          <p:cNvPr id="90116" name="Symbol zastępczy tekstu 4">
            <a:extLst>
              <a:ext uri="{FF2B5EF4-FFF2-40B4-BE49-F238E27FC236}">
                <a16:creationId xmlns:a16="http://schemas.microsoft.com/office/drawing/2014/main" id="{C767A0A9-C0ED-BE87-73A8-57160EB3DF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279400" y="357188"/>
            <a:ext cx="112141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/>
              <a:t>HERBICYDY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D406D24-EC01-596B-4B60-362106595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000887"/>
              </p:ext>
            </p:extLst>
          </p:nvPr>
        </p:nvGraphicFramePr>
        <p:xfrm>
          <a:off x="1312863" y="1855788"/>
          <a:ext cx="9358311" cy="417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33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9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Substancja czynna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Liczba herbicydów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Rośliny uprawne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 err="1">
                          <a:effectLst/>
                        </a:rPr>
                        <a:t>amidosulfuron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zboża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flazasulfuron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nieużytki rolnicze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foramsulfuron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burak cukrowy, kukurydza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 err="1">
                          <a:effectLst/>
                        </a:rPr>
                        <a:t>jodosulfuron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29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kukurydza, zboża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metsulfuron (do zastąpienia)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zboża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mezosulfuron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zboża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 err="1">
                          <a:effectLst/>
                        </a:rPr>
                        <a:t>nikosulfuron</a:t>
                      </a:r>
                      <a:r>
                        <a:rPr lang="pl-PL" sz="1600" dirty="0">
                          <a:effectLst/>
                        </a:rPr>
                        <a:t> (do zastąpienia)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kukurydza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prosulfuron (do zastąpienia)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kukurydza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rimsulfuron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kukurydza, ziemniak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tifensulfuron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27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zboża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tribenuron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59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zboża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sulfosulfuron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pszenica ozima</a:t>
                      </a: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effectLst/>
                        </a:rPr>
                        <a:t>Razem    12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tekstu 1">
            <a:extLst>
              <a:ext uri="{FF2B5EF4-FFF2-40B4-BE49-F238E27FC236}">
                <a16:creationId xmlns:a16="http://schemas.microsoft.com/office/drawing/2014/main" id="{A74D4931-3B08-5B35-6082-E7739D82A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946150"/>
            <a:ext cx="11306175" cy="403225"/>
          </a:xfrm>
        </p:spPr>
        <p:txBody>
          <a:bodyPr/>
          <a:lstStyle/>
          <a:p>
            <a:pPr algn="ctr"/>
            <a:r>
              <a:rPr lang="pl-PL" altLang="pl-PL" sz="2000"/>
              <a:t>Substancje czynne herbicydów przewidziane do zastąpienia (wycofania) </a:t>
            </a:r>
            <a:br>
              <a:rPr lang="pl-PL" altLang="pl-PL" sz="2000"/>
            </a:br>
            <a:endParaRPr lang="pl-PL" altLang="pl-PL" sz="1800"/>
          </a:p>
        </p:txBody>
      </p:sp>
      <p:sp>
        <p:nvSpPr>
          <p:cNvPr id="91139" name="Symbol zastępczy numeru slajdu 2">
            <a:extLst>
              <a:ext uri="{FF2B5EF4-FFF2-40B4-BE49-F238E27FC236}">
                <a16:creationId xmlns:a16="http://schemas.microsoft.com/office/drawing/2014/main" id="{24F5C3A3-8027-4571-5B79-9FD7ECDA92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2AC81F-7FCA-481D-9C86-B7CEFCF45A34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91140" name="Symbol zastępczy tekstu 3">
            <a:extLst>
              <a:ext uri="{FF2B5EF4-FFF2-40B4-BE49-F238E27FC236}">
                <a16:creationId xmlns:a16="http://schemas.microsoft.com/office/drawing/2014/main" id="{F21062C8-3F07-D4B8-5DFF-909B17A6B5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HERBICYDY PRZEWIDZIANE DO WYCOFANIA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1EB7E87-AB5E-7B58-B5D9-88E1377D7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02111"/>
              </p:ext>
            </p:extLst>
          </p:nvPr>
        </p:nvGraphicFramePr>
        <p:xfrm>
          <a:off x="279400" y="1349375"/>
          <a:ext cx="11337925" cy="552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7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</a:rPr>
                        <a:t>Substancja czynna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</a:rPr>
                        <a:t>Liczba herbicydów w Polsce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</a:rPr>
                        <a:t>Rośliny uprawne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err="1">
                          <a:effectLst/>
                          <a:latin typeface="+mn-lt"/>
                        </a:rPr>
                        <a:t>aklonifen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</a:rPr>
                        <a:t>różne rośliny, ziemniak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14822275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err="1">
                          <a:effectLst/>
                          <a:latin typeface="+mn-lt"/>
                        </a:rPr>
                        <a:t>chlorotoluron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</a:rPr>
                        <a:t>15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</a:rPr>
                        <a:t>zboża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diflufenikan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zboża</a:t>
                      </a: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flufenacet</a:t>
                      </a: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(stosowany do 10.12.2026 r.)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kukurydza, zboża</a:t>
                      </a: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flurochloridon</a:t>
                      </a:r>
                      <a:r>
                        <a:rPr lang="pl-PL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marchew, zboża, ziemniak</a:t>
                      </a: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4213820852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979711299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imazamoks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err="1">
                          <a:effectLst/>
                          <a:latin typeface="+mn-lt"/>
                        </a:rPr>
                        <a:t>bobowate</a:t>
                      </a:r>
                      <a:r>
                        <a:rPr lang="pl-PL" sz="1400" kern="1200" dirty="0">
                          <a:effectLst/>
                          <a:latin typeface="+mn-lt"/>
                        </a:rPr>
                        <a:t>, rzepak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lenacyl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burak cukrowy</a:t>
                      </a: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3546493313"/>
                  </a:ext>
                </a:extLst>
              </a:tr>
              <a:tr h="296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2955846037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err="1">
                          <a:effectLst/>
                          <a:latin typeface="+mn-lt"/>
                        </a:rPr>
                        <a:t>metsulfuron</a:t>
                      </a:r>
                      <a:r>
                        <a:rPr lang="pl-PL" sz="1400" kern="1200" dirty="0">
                          <a:effectLst/>
                          <a:latin typeface="+mn-lt"/>
                        </a:rPr>
                        <a:t> metylowy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</a:rPr>
                        <a:t>zboża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nikosulfuron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kukurydza</a:t>
                      </a: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3719318650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oksyflurofen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warzywa</a:t>
                      </a: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3749175470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err="1">
                          <a:effectLst/>
                          <a:latin typeface="+mn-lt"/>
                        </a:rPr>
                        <a:t>pendimetalina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</a:rPr>
                        <a:t>kukurydza, zboża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3657834234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err="1">
                          <a:effectLst/>
                          <a:latin typeface="+mn-lt"/>
                        </a:rPr>
                        <a:t>prosulfuron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</a:rPr>
                        <a:t>pszenica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err="1">
                          <a:effectLst/>
                          <a:latin typeface="+mn-lt"/>
                        </a:rPr>
                        <a:t>propyzamid</a:t>
                      </a:r>
                      <a:r>
                        <a:rPr lang="pl-PL" sz="1400" kern="1200" dirty="0">
                          <a:effectLst/>
                          <a:latin typeface="+mn-lt"/>
                        </a:rPr>
                        <a:t> 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</a:rPr>
                        <a:t>rzepak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sulkotrion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kukurydza</a:t>
                      </a: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899702579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tembotrion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kukurydza</a:t>
                      </a: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576296721"/>
                  </a:ext>
                </a:extLst>
              </a:tr>
              <a:tr h="228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effectLst/>
                          <a:latin typeface="+mn-lt"/>
                        </a:rPr>
                        <a:t>Razem      16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366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n-lt"/>
                        </a:rPr>
                        <a:t>-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tekstu 1">
            <a:extLst>
              <a:ext uri="{FF2B5EF4-FFF2-40B4-BE49-F238E27FC236}">
                <a16:creationId xmlns:a16="http://schemas.microsoft.com/office/drawing/2014/main" id="{D5C9F76A-D06C-6254-D051-324B5F3AE8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1174750"/>
            <a:ext cx="11306175" cy="403225"/>
          </a:xfrm>
        </p:spPr>
        <p:txBody>
          <a:bodyPr/>
          <a:lstStyle/>
          <a:p>
            <a:pPr algn="ctr"/>
            <a:r>
              <a:rPr lang="pl-PL" altLang="pl-PL"/>
              <a:t>Liczba zarejestrowanych środków ochrony roślin w Polsce</a:t>
            </a:r>
            <a:endParaRPr lang="pl-PL" altLang="pl-PL" sz="2400"/>
          </a:p>
        </p:txBody>
      </p:sp>
      <p:sp>
        <p:nvSpPr>
          <p:cNvPr id="92163" name="Symbol zastępczy numeru slajdu 2">
            <a:extLst>
              <a:ext uri="{FF2B5EF4-FFF2-40B4-BE49-F238E27FC236}">
                <a16:creationId xmlns:a16="http://schemas.microsoft.com/office/drawing/2014/main" id="{F76E316A-B4D4-FC24-5C4D-BCA519383E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32AFC3A-3FD7-42B1-A7F2-D578F730426C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92164" name="Symbol zastępczy tekstu 3">
            <a:extLst>
              <a:ext uri="{FF2B5EF4-FFF2-40B4-BE49-F238E27FC236}">
                <a16:creationId xmlns:a16="http://schemas.microsoft.com/office/drawing/2014/main" id="{B90DC255-8C14-36E5-2F33-111E7562E3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338" y="377825"/>
            <a:ext cx="11704637" cy="457200"/>
          </a:xfrm>
        </p:spPr>
        <p:txBody>
          <a:bodyPr/>
          <a:lstStyle/>
          <a:p>
            <a:r>
              <a:rPr lang="pl-PL" altLang="pl-PL"/>
              <a:t>ZAREJESTROWANE ŚRODKI OCHRONY ROŚLIN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DF0C819-F34B-3420-19C5-3D74A12B4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94363"/>
              </p:ext>
            </p:extLst>
          </p:nvPr>
        </p:nvGraphicFramePr>
        <p:xfrm>
          <a:off x="552450" y="1831975"/>
          <a:ext cx="11091863" cy="3946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191">
                  <a:extLst>
                    <a:ext uri="{9D8B030D-6E8A-4147-A177-3AD203B41FA5}">
                      <a16:colId xmlns:a16="http://schemas.microsoft.com/office/drawing/2014/main" val="1821005608"/>
                    </a:ext>
                  </a:extLst>
                </a:gridCol>
                <a:gridCol w="2592928">
                  <a:extLst>
                    <a:ext uri="{9D8B030D-6E8A-4147-A177-3AD203B41FA5}">
                      <a16:colId xmlns:a16="http://schemas.microsoft.com/office/drawing/2014/main" val="3093354703"/>
                    </a:ext>
                  </a:extLst>
                </a:gridCol>
                <a:gridCol w="2298050">
                  <a:extLst>
                    <a:ext uri="{9D8B030D-6E8A-4147-A177-3AD203B41FA5}">
                      <a16:colId xmlns:a16="http://schemas.microsoft.com/office/drawing/2014/main" val="3373033660"/>
                    </a:ext>
                  </a:extLst>
                </a:gridCol>
                <a:gridCol w="3289694">
                  <a:extLst>
                    <a:ext uri="{9D8B030D-6E8A-4147-A177-3AD203B41FA5}">
                      <a16:colId xmlns:a16="http://schemas.microsoft.com/office/drawing/2014/main" val="2836293370"/>
                    </a:ext>
                  </a:extLst>
                </a:gridCol>
              </a:tblGrid>
              <a:tr h="978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Rodzaj środka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aseline="0" dirty="0">
                          <a:effectLst/>
                        </a:rPr>
                        <a:t>17 czerwca </a:t>
                      </a:r>
                      <a:r>
                        <a:rPr lang="pl-PL" sz="2000" dirty="0">
                          <a:effectLst/>
                        </a:rPr>
                        <a:t>2026 r.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Koniec 2026</a:t>
                      </a:r>
                      <a:r>
                        <a:rPr lang="pl-PL" sz="2000" baseline="0" dirty="0">
                          <a:effectLst/>
                        </a:rPr>
                        <a:t> </a:t>
                      </a:r>
                      <a:r>
                        <a:rPr lang="pl-PL" sz="2000" dirty="0">
                          <a:effectLst/>
                        </a:rPr>
                        <a:t>r.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Po ewentualnym wycofaniu substancji czynnych </a:t>
                      </a:r>
                      <a:br>
                        <a:rPr lang="pl-PL" sz="2000" dirty="0">
                          <a:effectLst/>
                        </a:rPr>
                      </a:br>
                      <a:r>
                        <a:rPr lang="pl-PL" sz="2000" dirty="0">
                          <a:effectLst/>
                        </a:rPr>
                        <a:t>do zastąpienia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437194001"/>
                  </a:ext>
                </a:extLst>
              </a:tr>
              <a:tr h="3709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Fungicydy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996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996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657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609482628"/>
                  </a:ext>
                </a:extLst>
              </a:tr>
              <a:tr h="3709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Herbicydy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1168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1123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825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2407727717"/>
                  </a:ext>
                </a:extLst>
              </a:tr>
              <a:tr h="3709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Insektycydy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356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356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2554889791"/>
                  </a:ext>
                </a:extLst>
              </a:tr>
              <a:tr h="3709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>
                          <a:effectLst/>
                        </a:rPr>
                        <a:t>Moluskocydy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636431856"/>
                  </a:ext>
                </a:extLst>
              </a:tr>
              <a:tr h="3709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Regulatory wzrostu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175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175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3945347122"/>
                  </a:ext>
                </a:extLst>
              </a:tr>
              <a:tr h="3709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Zaprawy fungicydowe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2544244977"/>
                  </a:ext>
                </a:extLst>
              </a:tr>
              <a:tr h="3709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Zaprawy insektycydowe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2882925944"/>
                  </a:ext>
                </a:extLst>
              </a:tr>
              <a:tr h="3709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>
                          <a:effectLst/>
                        </a:rPr>
                        <a:t>Razem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2839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2747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2053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240099565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numeru slajdu 2">
            <a:extLst>
              <a:ext uri="{FF2B5EF4-FFF2-40B4-BE49-F238E27FC236}">
                <a16:creationId xmlns:a16="http://schemas.microsoft.com/office/drawing/2014/main" id="{BDE8ADBF-9C00-C916-A35C-2DA5185345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4CC3C1-54D0-42BC-8158-A59C47B46682}" type="slidenum">
              <a:rPr lang="pl-PL" altLang="pl-PL" sz="1200">
                <a:solidFill>
                  <a:srgbClr val="0F4C43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93187" name="Symbol zastępczy tekstu 3">
            <a:extLst>
              <a:ext uri="{FF2B5EF4-FFF2-40B4-BE49-F238E27FC236}">
                <a16:creationId xmlns:a16="http://schemas.microsoft.com/office/drawing/2014/main" id="{45EE04D0-9F03-19B5-A942-A7D668512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 b="0"/>
              <a:t>ASPEKTY EKOLOGICZNE I EKONOMICZNE…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E48BBA8-EDB4-8EFB-1098-CBF30EF86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77144"/>
              </p:ext>
            </p:extLst>
          </p:nvPr>
        </p:nvGraphicFramePr>
        <p:xfrm>
          <a:off x="2674938" y="2073275"/>
          <a:ext cx="7035799" cy="3711576"/>
        </p:xfrm>
        <a:graphic>
          <a:graphicData uri="http://schemas.openxmlformats.org/drawingml/2006/table">
            <a:tbl>
              <a:tblPr firstRow="1" lastRow="1" bandRow="1" bandCol="1">
                <a:tableStyleId>{69012ECD-51FC-41F1-AA8D-1B2483CD663E}</a:tableStyleId>
              </a:tblPr>
              <a:tblGrid>
                <a:gridCol w="2542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Uprawy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Obniżenie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plonu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[%]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Obniżenie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jakości plonu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[%]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PSZENICA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5-30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10-70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Kukurydza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5-30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0-10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Rzepak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20-50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10-30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Ziemniak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20-70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10-70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Burak cukrowy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30-70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30-70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ŚREDNIA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16-50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12-50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3222" name="Symbol zastępczy tekstu 1">
            <a:extLst>
              <a:ext uri="{FF2B5EF4-FFF2-40B4-BE49-F238E27FC236}">
                <a16:creationId xmlns:a16="http://schemas.microsoft.com/office/drawing/2014/main" id="{3D17C768-F415-1665-DE01-3F0B37410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275" y="1162050"/>
            <a:ext cx="11542713" cy="403225"/>
          </a:xfrm>
        </p:spPr>
        <p:txBody>
          <a:bodyPr/>
          <a:lstStyle/>
          <a:p>
            <a:pPr algn="ctr"/>
            <a:r>
              <a:rPr lang="pl-PL" altLang="pl-PL" sz="2400"/>
              <a:t>Wpływ ewentualnego wycofania substancji czynnych środków ochrony roślin </a:t>
            </a:r>
            <a:br>
              <a:rPr lang="pl-PL" altLang="pl-PL" sz="2400"/>
            </a:br>
            <a:r>
              <a:rPr lang="pl-PL" altLang="pl-PL" sz="2400" u="sng"/>
              <a:t>na ilość i jakość plonu roślin</a:t>
            </a:r>
          </a:p>
        </p:txBody>
      </p:sp>
      <p:sp>
        <p:nvSpPr>
          <p:cNvPr id="93223" name="Prostokąt 9">
            <a:extLst>
              <a:ext uri="{FF2B5EF4-FFF2-40B4-BE49-F238E27FC236}">
                <a16:creationId xmlns:a16="http://schemas.microsoft.com/office/drawing/2014/main" id="{09C82020-A7EB-93B6-9622-799D50292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3" y="5907088"/>
            <a:ext cx="4305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900">
                <a:latin typeface="Arial" panose="020B0604020202020204" pitchFamily="34" charset="0"/>
                <a:cs typeface="Times New Roman" panose="02020603050405020304" pitchFamily="18" charset="0"/>
              </a:rPr>
              <a:t>(Klleffmann  / PSOR, 2016)</a:t>
            </a:r>
          </a:p>
        </p:txBody>
      </p:sp>
      <p:sp>
        <p:nvSpPr>
          <p:cNvPr id="9" name="Prostokąt zaokrąglony 8">
            <a:extLst>
              <a:ext uri="{FF2B5EF4-FFF2-40B4-BE49-F238E27FC236}">
                <a16:creationId xmlns:a16="http://schemas.microsoft.com/office/drawing/2014/main" id="{1C75CE4D-498B-8D9D-4023-78C6C67008B9}"/>
              </a:ext>
            </a:extLst>
          </p:cNvPr>
          <p:cNvSpPr/>
          <p:nvPr/>
        </p:nvSpPr>
        <p:spPr>
          <a:xfrm>
            <a:off x="6065838" y="5230813"/>
            <a:ext cx="611187" cy="409575"/>
          </a:xfrm>
          <a:prstGeom prst="roundRect">
            <a:avLst>
              <a:gd name="adj" fmla="val 26733"/>
            </a:avLst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350">
              <a:solidFill>
                <a:schemeClr val="tx1"/>
              </a:solidFill>
            </a:endParaRPr>
          </a:p>
        </p:txBody>
      </p:sp>
      <p:sp>
        <p:nvSpPr>
          <p:cNvPr id="10" name="Prostokąt zaokrąglony 9">
            <a:extLst>
              <a:ext uri="{FF2B5EF4-FFF2-40B4-BE49-F238E27FC236}">
                <a16:creationId xmlns:a16="http://schemas.microsoft.com/office/drawing/2014/main" id="{017F52C9-744E-14E7-DEBB-8B9165B58206}"/>
              </a:ext>
            </a:extLst>
          </p:cNvPr>
          <p:cNvSpPr/>
          <p:nvPr/>
        </p:nvSpPr>
        <p:spPr>
          <a:xfrm>
            <a:off x="8288338" y="5230813"/>
            <a:ext cx="611187" cy="409575"/>
          </a:xfrm>
          <a:prstGeom prst="roundRect">
            <a:avLst>
              <a:gd name="adj" fmla="val 26733"/>
            </a:avLst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35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tekstu 1">
            <a:extLst>
              <a:ext uri="{FF2B5EF4-FFF2-40B4-BE49-F238E27FC236}">
                <a16:creationId xmlns:a16="http://schemas.microsoft.com/office/drawing/2014/main" id="{EF3D6556-D01D-F23B-67EE-28B3EC555A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7975" y="1136650"/>
            <a:ext cx="11588750" cy="403225"/>
          </a:xfrm>
        </p:spPr>
        <p:txBody>
          <a:bodyPr/>
          <a:lstStyle/>
          <a:p>
            <a:pPr algn="ctr"/>
            <a:r>
              <a:rPr lang="pl-PL" altLang="pl-PL" dirty="0"/>
              <a:t>Liczba fungicydów nalistnych zarejestrowanych </a:t>
            </a:r>
          </a:p>
          <a:p>
            <a:pPr algn="ctr"/>
            <a:r>
              <a:rPr lang="pl-PL" altLang="pl-PL" dirty="0"/>
              <a:t>w Polsce do zwalczania chorób pszenicy ozimej – 17 czerwca 2026 r.</a:t>
            </a:r>
          </a:p>
        </p:txBody>
      </p:sp>
      <p:sp>
        <p:nvSpPr>
          <p:cNvPr id="96259" name="Symbol zastępczy tekstu 2">
            <a:extLst>
              <a:ext uri="{FF2B5EF4-FFF2-40B4-BE49-F238E27FC236}">
                <a16:creationId xmlns:a16="http://schemas.microsoft.com/office/drawing/2014/main" id="{0B82FF70-D35F-6595-FBD5-231D02C624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0030" y="450045"/>
            <a:ext cx="11337925" cy="457200"/>
          </a:xfrm>
        </p:spPr>
        <p:txBody>
          <a:bodyPr/>
          <a:lstStyle/>
          <a:p>
            <a:r>
              <a:rPr lang="pl-PL" altLang="pl-PL" dirty="0"/>
              <a:t>PATOGENY I FUNGICYDY NALISTNE – PSZENICA OZIMA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850140B4-418D-196A-6B91-11D21E6FA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792000"/>
              </p:ext>
            </p:extLst>
          </p:nvPr>
        </p:nvGraphicFramePr>
        <p:xfrm>
          <a:off x="750888" y="2392363"/>
          <a:ext cx="10701336" cy="2970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112">
                  <a:extLst>
                    <a:ext uri="{9D8B030D-6E8A-4147-A177-3AD203B41FA5}">
                      <a16:colId xmlns:a16="http://schemas.microsoft.com/office/drawing/2014/main" val="3647494363"/>
                    </a:ext>
                  </a:extLst>
                </a:gridCol>
                <a:gridCol w="3567112">
                  <a:extLst>
                    <a:ext uri="{9D8B030D-6E8A-4147-A177-3AD203B41FA5}">
                      <a16:colId xmlns:a16="http://schemas.microsoft.com/office/drawing/2014/main" val="2559745100"/>
                    </a:ext>
                  </a:extLst>
                </a:gridCol>
                <a:gridCol w="3567112">
                  <a:extLst>
                    <a:ext uri="{9D8B030D-6E8A-4147-A177-3AD203B41FA5}">
                      <a16:colId xmlns:a16="http://schemas.microsoft.com/office/drawing/2014/main" val="2100052401"/>
                    </a:ext>
                  </a:extLst>
                </a:gridCol>
              </a:tblGrid>
              <a:tr h="374283">
                <a:tc>
                  <a:txBody>
                    <a:bodyPr/>
                    <a:lstStyle/>
                    <a:p>
                      <a:r>
                        <a:rPr lang="pl-PL" sz="1800" dirty="0"/>
                        <a:t>Choroba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Aktualna rejestracja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Po ewentualnym wycofaniu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2988761757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pl-PL" sz="1800" dirty="0"/>
                        <a:t>DTR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239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172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66819247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pl-PL" sz="1800" dirty="0"/>
                        <a:t>Fuzarioza kłosów</a:t>
                      </a:r>
                      <a:r>
                        <a:rPr lang="pl-PL" sz="1800" baseline="0" dirty="0"/>
                        <a:t> zbóż</a:t>
                      </a:r>
                      <a:endParaRPr lang="pl-PL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227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164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28058338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pl-PL" sz="1800" dirty="0"/>
                        <a:t>Rdza brunatna</a:t>
                      </a:r>
                      <a:r>
                        <a:rPr lang="pl-PL" sz="1800" baseline="0" dirty="0"/>
                        <a:t> pszenicy</a:t>
                      </a:r>
                      <a:endParaRPr lang="pl-PL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346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283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87042643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pl-PL" dirty="0"/>
                        <a:t>Rdza</a:t>
                      </a:r>
                      <a:r>
                        <a:rPr lang="pl-PL" baseline="0" dirty="0"/>
                        <a:t> żółta zbóż</a:t>
                      </a:r>
                      <a:endParaRPr lang="pl-PL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140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110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47412402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pl-PL" sz="1800" dirty="0"/>
                        <a:t>Mączniak prawdziwy zbóż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353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262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22081209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pl-PL" sz="1800" dirty="0"/>
                        <a:t>Septorioza paskowana pszenicy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423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301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411953586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pl-PL" sz="1800" dirty="0"/>
                        <a:t>Septorioza plew pszenicy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180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130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839798974"/>
                  </a:ext>
                </a:extLst>
              </a:tr>
            </a:tbl>
          </a:graphicData>
        </a:graphic>
      </p:graphicFrame>
      <p:sp>
        <p:nvSpPr>
          <p:cNvPr id="96298" name="Symbol zastępczy numeru slajdu 4">
            <a:extLst>
              <a:ext uri="{FF2B5EF4-FFF2-40B4-BE49-F238E27FC236}">
                <a16:creationId xmlns:a16="http://schemas.microsoft.com/office/drawing/2014/main" id="{6B769624-EE23-557D-C844-20A867DF53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9C4DB0-5E30-4B4C-A79B-2D0B908D3418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pl-PL" altLang="pl-PL" sz="1200">
              <a:solidFill>
                <a:srgbClr val="0F4C4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78EB5472-AD9C-E58C-45BB-56EFCE316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918680"/>
              </p:ext>
            </p:extLst>
          </p:nvPr>
        </p:nvGraphicFramePr>
        <p:xfrm>
          <a:off x="713984" y="1728588"/>
          <a:ext cx="10732684" cy="514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522">
                <a:tc>
                  <a:txBody>
                    <a:bodyPr/>
                    <a:lstStyle/>
                    <a:p>
                      <a:r>
                        <a:rPr lang="pl-PL" sz="1800" dirty="0"/>
                        <a:t>Chwasty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Aktualna rejestracja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Po ewentualnym wycofaniu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r>
                        <a:rPr lang="pl-PL" sz="1800" dirty="0"/>
                        <a:t>Bodziszek drobny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76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40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r>
                        <a:rPr lang="pl-PL" sz="1800" dirty="0"/>
                        <a:t>Chaber</a:t>
                      </a:r>
                      <a:r>
                        <a:rPr lang="pl-PL" sz="1800" baseline="0" dirty="0"/>
                        <a:t> bławatek</a:t>
                      </a:r>
                      <a:endParaRPr lang="pl-PL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181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102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r>
                        <a:rPr lang="pl-PL" sz="1800" dirty="0"/>
                        <a:t>Fiołek polny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243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137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271">
                <a:tc>
                  <a:txBody>
                    <a:bodyPr/>
                    <a:lstStyle/>
                    <a:p>
                      <a:r>
                        <a:rPr lang="pl-PL" sz="1800" dirty="0"/>
                        <a:t>Gwiazdnica pospolita</a:t>
                      </a:r>
                    </a:p>
                    <a:p>
                      <a:r>
                        <a:rPr lang="pl-PL" sz="1800" dirty="0"/>
                        <a:t>Jasnota purpurowa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360</a:t>
                      </a:r>
                    </a:p>
                    <a:p>
                      <a:pPr algn="ctr"/>
                      <a:r>
                        <a:rPr lang="pl-PL" sz="1800" dirty="0"/>
                        <a:t>194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251</a:t>
                      </a:r>
                    </a:p>
                    <a:p>
                      <a:pPr algn="ctr"/>
                      <a:r>
                        <a:rPr lang="pl-PL" sz="1800" dirty="0"/>
                        <a:t>142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r>
                        <a:rPr lang="pl-PL" sz="1800" dirty="0"/>
                        <a:t>Komosa biała</a:t>
                      </a:r>
                    </a:p>
                    <a:p>
                      <a:r>
                        <a:rPr lang="pl-PL" sz="1800" dirty="0"/>
                        <a:t>Mak polny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157</a:t>
                      </a:r>
                    </a:p>
                    <a:p>
                      <a:pPr algn="ctr"/>
                      <a:r>
                        <a:rPr lang="pl-PL" sz="1800" dirty="0"/>
                        <a:t>258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103</a:t>
                      </a:r>
                    </a:p>
                    <a:p>
                      <a:pPr algn="ctr"/>
                      <a:r>
                        <a:rPr lang="pl-PL" sz="1800" dirty="0"/>
                        <a:t>177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r>
                        <a:rPr lang="pl-PL" sz="1800" dirty="0"/>
                        <a:t>Maruna nadmorska</a:t>
                      </a:r>
                    </a:p>
                    <a:p>
                      <a:r>
                        <a:rPr lang="pl-PL" sz="1800" dirty="0"/>
                        <a:t>Miotła zbożowa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262</a:t>
                      </a:r>
                    </a:p>
                    <a:p>
                      <a:pPr algn="ctr"/>
                      <a:r>
                        <a:rPr lang="pl-PL" sz="1800" dirty="0"/>
                        <a:t>212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162</a:t>
                      </a:r>
                    </a:p>
                    <a:p>
                      <a:pPr algn="ctr"/>
                      <a:r>
                        <a:rPr lang="pl-PL" sz="1800" dirty="0"/>
                        <a:t>150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r>
                        <a:rPr lang="pl-PL" sz="1800" dirty="0"/>
                        <a:t>Przetacznik perski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188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91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r>
                        <a:rPr lang="pl-PL" sz="1800" dirty="0"/>
                        <a:t>Przytulia czepna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275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215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r>
                        <a:rPr lang="pl-PL" sz="1800" dirty="0"/>
                        <a:t>Samosiewy</a:t>
                      </a:r>
                      <a:r>
                        <a:rPr lang="pl-PL" sz="1800" baseline="0" dirty="0"/>
                        <a:t> rzepaku</a:t>
                      </a:r>
                      <a:endParaRPr lang="pl-PL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210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153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r>
                        <a:rPr lang="pl-PL" sz="1800" dirty="0"/>
                        <a:t>Tasznik pospolity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311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240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2149" name="Symbol zastępczy numeru slajdu 4">
            <a:extLst>
              <a:ext uri="{FF2B5EF4-FFF2-40B4-BE49-F238E27FC236}">
                <a16:creationId xmlns:a16="http://schemas.microsoft.com/office/drawing/2014/main" id="{5DEF3411-EA86-EE72-45D7-50C09673C4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92A1EB-B558-DC4F-9E95-2ABE8E314F85}" type="slidenum">
              <a:rPr lang="pl-PL" altLang="pl-PL" sz="1200" smtClean="0">
                <a:solidFill>
                  <a:srgbClr val="0F4C43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l-PL" altLang="pl-PL" sz="1200">
              <a:solidFill>
                <a:srgbClr val="0F4C43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CHWASTY I HERBICYDY – PSZENICA OZIMA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251438" y="1167545"/>
            <a:ext cx="11306982" cy="404080"/>
          </a:xfrm>
        </p:spPr>
        <p:txBody>
          <a:bodyPr/>
          <a:lstStyle/>
          <a:p>
            <a:r>
              <a:rPr lang="pl-PL" dirty="0"/>
              <a:t>Liczba herbicydów zarejestrowanych w pszenicy ozimej – stan 17. 06. 2026 r.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ymbol zastępczy tekstu 1">
            <a:extLst>
              <a:ext uri="{FF2B5EF4-FFF2-40B4-BE49-F238E27FC236}">
                <a16:creationId xmlns:a16="http://schemas.microsoft.com/office/drawing/2014/main" id="{4F41125C-88F5-4796-0379-25FA6A8C9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400" y="1040848"/>
            <a:ext cx="11588750" cy="403225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2"/>
              <a:buNone/>
              <a:defRPr/>
            </a:pPr>
            <a:r>
              <a:rPr lang="pl-PL" altLang="pl-PL" sz="8000" dirty="0"/>
              <a:t>Liczba insektycydów nalistnych i granulatów zarejestrowanych w Polsce do zwalczania szkodników pszenicy ozimej. Stan na 17 czerwca 2026 r.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2"/>
              <a:buNone/>
              <a:defRPr/>
            </a:pPr>
            <a:endParaRPr lang="pl-PL" altLang="pl-PL" dirty="0"/>
          </a:p>
        </p:txBody>
      </p:sp>
      <p:sp>
        <p:nvSpPr>
          <p:cNvPr id="99331" name="Symbol zastępczy tekstu 2">
            <a:extLst>
              <a:ext uri="{FF2B5EF4-FFF2-40B4-BE49-F238E27FC236}">
                <a16:creationId xmlns:a16="http://schemas.microsoft.com/office/drawing/2014/main" id="{893A22CA-21E9-ECDE-0D0C-16AC25FBEB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412445"/>
            <a:ext cx="11337925" cy="457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2"/>
              <a:buNone/>
              <a:defRPr/>
            </a:pPr>
            <a:r>
              <a:rPr lang="pl-PL" altLang="pl-PL" dirty="0"/>
              <a:t>SZKODNIKI - INSEKTYCYDY NALISTNE  – PSZENICA OZIMA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EA8EBF17-2456-6104-B06B-F699513FA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517998"/>
              </p:ext>
            </p:extLst>
          </p:nvPr>
        </p:nvGraphicFramePr>
        <p:xfrm>
          <a:off x="750277" y="1649892"/>
          <a:ext cx="10768623" cy="438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9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686">
                <a:tc>
                  <a:txBody>
                    <a:bodyPr/>
                    <a:lstStyle/>
                    <a:p>
                      <a:r>
                        <a:rPr lang="pl-PL" sz="1800" dirty="0"/>
                        <a:t>Szkodniki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Aktualna rejestracja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Po ewentualnym wycofaniu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r>
                        <a:rPr lang="pl-PL" sz="1800" dirty="0"/>
                        <a:t>Mszyce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44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r>
                        <a:rPr lang="pl-PL" sz="1800" dirty="0"/>
                        <a:t>Łokaś</a:t>
                      </a:r>
                      <a:r>
                        <a:rPr lang="pl-PL" sz="1800" baseline="0" dirty="0"/>
                        <a:t> garbatek</a:t>
                      </a:r>
                      <a:endParaRPr lang="pl-P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r>
                        <a:rPr lang="pl-PL" sz="1800" dirty="0"/>
                        <a:t>Skrzypionki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49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37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r>
                        <a:rPr lang="pl-PL" sz="1800" dirty="0"/>
                        <a:t>Ślimaki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32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r>
                        <a:rPr lang="pl-PL" sz="1800" baseline="0" dirty="0"/>
                        <a:t> Żółwinek zbożowy</a:t>
                      </a:r>
                      <a:endParaRPr lang="pl-P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86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3177" name="Symbol zastępczy numeru slajdu 4">
            <a:extLst>
              <a:ext uri="{FF2B5EF4-FFF2-40B4-BE49-F238E27FC236}">
                <a16:creationId xmlns:a16="http://schemas.microsoft.com/office/drawing/2014/main" id="{99216F10-9DBD-6661-9368-123A95449A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DB30C8-BFCF-F14E-B478-86042AEB385D}" type="slidenum">
              <a:rPr lang="pl-PL" altLang="pl-PL" sz="1200" smtClean="0">
                <a:solidFill>
                  <a:srgbClr val="0F4C43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l-PL" altLang="pl-PL" sz="1200">
              <a:solidFill>
                <a:srgbClr val="0F4C43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ymbol zastępczy numeru slajdu 2">
            <a:extLst>
              <a:ext uri="{FF2B5EF4-FFF2-40B4-BE49-F238E27FC236}">
                <a16:creationId xmlns:a16="http://schemas.microsoft.com/office/drawing/2014/main" id="{1A29F66E-7381-C31A-DE3F-3FACBA2EF5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FAC462-AED4-408C-B696-6CA5954BECD4}" type="slidenum">
              <a:rPr lang="pl-PL" altLang="pl-PL" sz="1200">
                <a:solidFill>
                  <a:srgbClr val="0F4C43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100355" name="Symbol zastępczy tekstu 3">
            <a:extLst>
              <a:ext uri="{FF2B5EF4-FFF2-40B4-BE49-F238E27FC236}">
                <a16:creationId xmlns:a16="http://schemas.microsoft.com/office/drawing/2014/main" id="{E89B37AF-3B7A-4A70-26EE-693998EE00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 b="0"/>
              <a:t>ASPEKTY EKOLOGICZNE I EKONOMICZNE…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86B3834-9BC2-2A83-67EA-EA7A72569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719282"/>
              </p:ext>
            </p:extLst>
          </p:nvPr>
        </p:nvGraphicFramePr>
        <p:xfrm>
          <a:off x="2160588" y="2251075"/>
          <a:ext cx="7812087" cy="3092452"/>
        </p:xfrm>
        <a:graphic>
          <a:graphicData uri="http://schemas.openxmlformats.org/drawingml/2006/table">
            <a:tbl>
              <a:tblPr firstRow="1" lastRow="1" bandRow="1" bandCol="1">
                <a:tableStyleId>{69012ECD-51FC-41F1-AA8D-1B2483CD663E}</a:tableStyleId>
              </a:tblPr>
              <a:tblGrid>
                <a:gridCol w="2791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0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5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Uprawa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Wzrost kosztów ochrony i produkcji </a:t>
                      </a:r>
                      <a:b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[%]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minimalny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maksymalny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PSZENICA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Kukurydza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Rzepak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Ziemniak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Burak cukrowy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ŚREDNIA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7" marR="3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66000"/>
                          </a:schemeClr>
                        </a:gs>
                        <a:gs pos="64000">
                          <a:schemeClr val="accent1">
                            <a:lumMod val="45000"/>
                            <a:lumOff val="55000"/>
                            <a:alpha val="24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0392" name="Symbol zastępczy tekstu 1">
            <a:extLst>
              <a:ext uri="{FF2B5EF4-FFF2-40B4-BE49-F238E27FC236}">
                <a16:creationId xmlns:a16="http://schemas.microsoft.com/office/drawing/2014/main" id="{3FF86591-A914-3C75-168F-38734106B2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275" y="1162050"/>
            <a:ext cx="11542713" cy="403225"/>
          </a:xfrm>
        </p:spPr>
        <p:txBody>
          <a:bodyPr/>
          <a:lstStyle/>
          <a:p>
            <a:pPr algn="ctr"/>
            <a:r>
              <a:rPr lang="pl-PL" altLang="pl-PL" sz="2400"/>
              <a:t>Wpływ ewentualnego wycofania substancji czynnych środków ochrony roślin  </a:t>
            </a:r>
            <a:br>
              <a:rPr lang="pl-PL" altLang="pl-PL" sz="2400"/>
            </a:br>
            <a:r>
              <a:rPr lang="pl-PL" altLang="pl-PL" sz="2400" u="sng"/>
              <a:t>na wzrost kosztów ochrony roślin i produkcji roślin rolniczych</a:t>
            </a:r>
          </a:p>
        </p:txBody>
      </p:sp>
      <p:sp>
        <p:nvSpPr>
          <p:cNvPr id="100393" name="Prostokąt 9">
            <a:extLst>
              <a:ext uri="{FF2B5EF4-FFF2-40B4-BE49-F238E27FC236}">
                <a16:creationId xmlns:a16="http://schemas.microsoft.com/office/drawing/2014/main" id="{810EAA51-64A8-9262-3702-CA7F2A25A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5462588"/>
            <a:ext cx="415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100">
                <a:latin typeface="Arial" panose="020B0604020202020204" pitchFamily="34" charset="0"/>
                <a:cs typeface="Times New Roman" panose="02020603050405020304" pitchFamily="18" charset="0"/>
              </a:rPr>
              <a:t>(Klleffmann  / PSOR, 2016)</a:t>
            </a:r>
          </a:p>
        </p:txBody>
      </p:sp>
      <p:sp>
        <p:nvSpPr>
          <p:cNvPr id="8" name="Elipsa 3">
            <a:extLst>
              <a:ext uri="{FF2B5EF4-FFF2-40B4-BE49-F238E27FC236}">
                <a16:creationId xmlns:a16="http://schemas.microsoft.com/office/drawing/2014/main" id="{6BD66977-95F7-0F5B-DACC-4C85CA4C68E5}"/>
              </a:ext>
            </a:extLst>
          </p:cNvPr>
          <p:cNvSpPr/>
          <p:nvPr/>
        </p:nvSpPr>
        <p:spPr>
          <a:xfrm>
            <a:off x="9353550" y="4514850"/>
            <a:ext cx="1290638" cy="1328738"/>
          </a:xfrm>
          <a:prstGeom prst="ellipse">
            <a:avLst/>
          </a:prstGeom>
          <a:solidFill>
            <a:schemeClr val="bg1"/>
          </a:solidFill>
          <a:ln w="254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75" dirty="0">
                <a:solidFill>
                  <a:schemeClr val="tx1"/>
                </a:solidFill>
              </a:rPr>
              <a:t>wzrost kosztów produkcji średnio </a:t>
            </a:r>
          </a:p>
          <a:p>
            <a:pPr algn="ctr">
              <a:defRPr/>
            </a:pPr>
            <a:r>
              <a:rPr lang="pl-PL" sz="1350" dirty="0">
                <a:solidFill>
                  <a:schemeClr val="tx1"/>
                </a:solidFill>
              </a:rPr>
              <a:t>o </a:t>
            </a:r>
            <a:r>
              <a:rPr lang="pl-PL" sz="1275" dirty="0">
                <a:solidFill>
                  <a:schemeClr val="tx1"/>
                </a:solidFill>
              </a:rPr>
              <a:t>13-25%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tekstu 2">
            <a:extLst>
              <a:ext uri="{FF2B5EF4-FFF2-40B4-BE49-F238E27FC236}">
                <a16:creationId xmlns:a16="http://schemas.microsoft.com/office/drawing/2014/main" id="{ED8E359D-1C23-3281-E518-C451169EC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PROGNOZA IOR - PIB</a:t>
            </a:r>
          </a:p>
        </p:txBody>
      </p:sp>
      <p:sp>
        <p:nvSpPr>
          <p:cNvPr id="106499" name="Symbol zastępczy numeru slajdu 4">
            <a:extLst>
              <a:ext uri="{FF2B5EF4-FFF2-40B4-BE49-F238E27FC236}">
                <a16:creationId xmlns:a16="http://schemas.microsoft.com/office/drawing/2014/main" id="{5D7FB409-1E40-58B8-295C-57690ED46C49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7DA67-48D0-47F0-BE67-9B4413CE4850}" type="slidenum">
              <a:rPr lang="pl-PL" altLang="pl-PL" sz="1200">
                <a:solidFill>
                  <a:srgbClr val="0F4C43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pl-PL" altLang="pl-PL" sz="1200">
              <a:solidFill>
                <a:srgbClr val="0F4C43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C304FFA-E544-E1D9-1221-D714E5FC6996}"/>
              </a:ext>
            </a:extLst>
          </p:cNvPr>
          <p:cNvGraphicFramePr>
            <a:graphicFrameLocks noGrp="1"/>
          </p:cNvGraphicFramePr>
          <p:nvPr/>
        </p:nvGraphicFramePr>
        <p:xfrm>
          <a:off x="2070100" y="1744663"/>
          <a:ext cx="8464552" cy="475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6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Uprawa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Fungicydy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Herbicydy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Zoocydy</a:t>
                      </a:r>
                    </a:p>
                  </a:txBody>
                  <a:tcPr marL="91437" marR="91437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Burak cukrowy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20-25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</a:t>
                      </a:r>
                    </a:p>
                  </a:txBody>
                  <a:tcPr marL="91437" marR="91437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Jęczmień jary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10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5-10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5-10</a:t>
                      </a:r>
                    </a:p>
                  </a:txBody>
                  <a:tcPr marL="91437" marR="91437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Jęczmień ozimy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10-20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5-15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0-5</a:t>
                      </a:r>
                    </a:p>
                  </a:txBody>
                  <a:tcPr marL="91437" marR="91437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Kukurydza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5-10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0-5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0-2</a:t>
                      </a:r>
                    </a:p>
                  </a:txBody>
                  <a:tcPr marL="91437" marR="91437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Mieszanki zbożowe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0-5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0-5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10-15</a:t>
                      </a:r>
                    </a:p>
                  </a:txBody>
                  <a:tcPr marL="91437" marR="91437"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Owies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0-5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</a:t>
                      </a:r>
                    </a:p>
                  </a:txBody>
                  <a:tcPr marL="91437" marR="91437"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Pszenica jara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10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5-10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0-5</a:t>
                      </a:r>
                    </a:p>
                  </a:txBody>
                  <a:tcPr marL="91437" marR="91437"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Pszenica ozima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10-20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5-20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10-15</a:t>
                      </a:r>
                    </a:p>
                  </a:txBody>
                  <a:tcPr marL="91437" marR="91437" marT="45709" marB="4570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Pszenżyto ozime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15-20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5-20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0-5</a:t>
                      </a:r>
                    </a:p>
                  </a:txBody>
                  <a:tcPr marL="91437" marR="91437" marT="45709" marB="4570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Rzepak ozimy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10-25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0-5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15-20</a:t>
                      </a:r>
                    </a:p>
                  </a:txBody>
                  <a:tcPr marL="91437" marR="91437" marT="45709" marB="4570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Ziemniak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10-30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10</a:t>
                      </a:r>
                    </a:p>
                  </a:txBody>
                  <a:tcPr marL="91437" marR="91437" marT="45709" marB="4570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Żyto ozime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15-25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0-5</a:t>
                      </a:r>
                    </a:p>
                  </a:txBody>
                  <a:tcPr marL="91437" marR="9143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0-5</a:t>
                      </a:r>
                    </a:p>
                  </a:txBody>
                  <a:tcPr marL="91437" marR="91437" marT="45709" marB="4570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6572" name="Symbol zastępczy tekstu 1">
            <a:extLst>
              <a:ext uri="{FF2B5EF4-FFF2-40B4-BE49-F238E27FC236}">
                <a16:creationId xmlns:a16="http://schemas.microsoft.com/office/drawing/2014/main" id="{989DD16E-58E7-C398-BBD4-AAEB2F9797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500" y="968375"/>
            <a:ext cx="10918825" cy="403225"/>
          </a:xfrm>
        </p:spPr>
        <p:txBody>
          <a:bodyPr/>
          <a:lstStyle/>
          <a:p>
            <a:pPr algn="ctr"/>
            <a:r>
              <a:rPr lang="pl-PL" altLang="pl-PL" sz="2000"/>
              <a:t>Prognozowane przez IOR – PIB ograniczenie (w %) zużycie </a:t>
            </a:r>
          </a:p>
          <a:p>
            <a:pPr algn="ctr"/>
            <a:r>
              <a:rPr lang="pl-PL" altLang="pl-PL" sz="2000"/>
              <a:t>środków ochrony roślin do 2030 r. w Polsce – </a:t>
            </a:r>
            <a:r>
              <a:rPr lang="pl-PL" altLang="pl-PL" sz="2000" u="sng"/>
              <a:t>uprawy rolnicze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ymbol zastępczy tekstu 1">
            <a:extLst>
              <a:ext uri="{FF2B5EF4-FFF2-40B4-BE49-F238E27FC236}">
                <a16:creationId xmlns:a16="http://schemas.microsoft.com/office/drawing/2014/main" id="{0BFD4BB5-5D43-807E-2527-E175EEEB2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400" y="982663"/>
            <a:ext cx="11306175" cy="404812"/>
          </a:xfrm>
        </p:spPr>
        <p:txBody>
          <a:bodyPr/>
          <a:lstStyle/>
          <a:p>
            <a:pPr algn="ctr"/>
            <a:r>
              <a:rPr lang="pl-PL" altLang="pl-PL" sz="2800"/>
              <a:t>Możliwość ograniczenia stosowania </a:t>
            </a:r>
          </a:p>
          <a:p>
            <a:pPr algn="ctr"/>
            <a:r>
              <a:rPr lang="pl-PL" altLang="pl-PL" sz="2800"/>
              <a:t>środków ochrony </a:t>
            </a:r>
            <a:r>
              <a:rPr lang="pl-PL" altLang="pl-PL" sz="2800" u="sng"/>
              <a:t>roślin rolniczych</a:t>
            </a:r>
            <a:r>
              <a:rPr lang="pl-PL" altLang="pl-PL" sz="2800"/>
              <a:t> do 2030 r. (w kg/ha s.cz)</a:t>
            </a:r>
            <a:endParaRPr lang="pl-PL" altLang="pl-PL"/>
          </a:p>
        </p:txBody>
      </p:sp>
      <p:sp>
        <p:nvSpPr>
          <p:cNvPr id="109571" name="Symbol zastępczy tekstu 2">
            <a:extLst>
              <a:ext uri="{FF2B5EF4-FFF2-40B4-BE49-F238E27FC236}">
                <a16:creationId xmlns:a16="http://schemas.microsoft.com/office/drawing/2014/main" id="{FCCBAFA2-ABD3-8910-77BD-2A982E081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MOŻLIWOŚĆ OGRANICZENIA Ś.O.R.</a:t>
            </a:r>
          </a:p>
          <a:p>
            <a:endParaRPr lang="pl-PL" altLang="pl-PL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38149FEB-920D-8511-CB33-5EC8F5D04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958214"/>
              </p:ext>
            </p:extLst>
          </p:nvPr>
        </p:nvGraphicFramePr>
        <p:xfrm>
          <a:off x="1717675" y="2344738"/>
          <a:ext cx="846137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5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Uprawa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Aktualnie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W 2030 r.</a:t>
                      </a: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Burak cukrowy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2,81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2,61</a:t>
                      </a: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Jęczmień ozimy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1,13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0,95</a:t>
                      </a: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Kukurydza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0,61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0,60</a:t>
                      </a: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Owies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0,44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0,42</a:t>
                      </a: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Pszenica ozima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1,24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1,12</a:t>
                      </a: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Rzepak ozimy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1,67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1,52</a:t>
                      </a: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9606" name="Symbol zastępczy numeru slajdu 4">
            <a:extLst>
              <a:ext uri="{FF2B5EF4-FFF2-40B4-BE49-F238E27FC236}">
                <a16:creationId xmlns:a16="http://schemas.microsoft.com/office/drawing/2014/main" id="{67205DA8-541D-55CB-51E0-04AFFBE5DC5A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3F4F09-6274-4A69-A239-7A9637E4F462}" type="slidenum">
              <a:rPr lang="pl-PL" altLang="pl-PL" sz="1200">
                <a:solidFill>
                  <a:srgbClr val="0F4C43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pl-PL" altLang="pl-PL" sz="1200">
              <a:solidFill>
                <a:srgbClr val="0F4C4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tekstu 3">
            <a:extLst>
              <a:ext uri="{FF2B5EF4-FFF2-40B4-BE49-F238E27FC236}">
                <a16:creationId xmlns:a16="http://schemas.microsoft.com/office/drawing/2014/main" id="{843A558F-732E-6345-2CAF-E66ACD088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INFORMACJE WSTĘPNE</a:t>
            </a:r>
          </a:p>
        </p:txBody>
      </p:sp>
      <p:sp>
        <p:nvSpPr>
          <p:cNvPr id="69635" name="Symbol zastępczy numeru slajdu 4">
            <a:extLst>
              <a:ext uri="{FF2B5EF4-FFF2-40B4-BE49-F238E27FC236}">
                <a16:creationId xmlns:a16="http://schemas.microsoft.com/office/drawing/2014/main" id="{A69E6966-A392-AD92-4E94-5098D69D76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8CA8B4D-DB50-474D-BD1F-D1CA1126EBBA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69636" name="Symbol zastępczy tekstu 1">
            <a:extLst>
              <a:ext uri="{FF2B5EF4-FFF2-40B4-BE49-F238E27FC236}">
                <a16:creationId xmlns:a16="http://schemas.microsoft.com/office/drawing/2014/main" id="{C644E3E3-4D60-0964-9979-7AF410A18E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1073150"/>
            <a:ext cx="11509375" cy="403225"/>
          </a:xfrm>
        </p:spPr>
        <p:txBody>
          <a:bodyPr/>
          <a:lstStyle/>
          <a:p>
            <a:pPr algn="ctr"/>
            <a:r>
              <a:rPr lang="pl-PL" altLang="pl-PL"/>
              <a:t>Informacje prawne</a:t>
            </a:r>
          </a:p>
          <a:p>
            <a:pPr algn="ctr"/>
            <a:endParaRPr lang="pl-PL" alt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C813F5B-AADC-4EEA-54E6-5BB918BA48A1}"/>
              </a:ext>
            </a:extLst>
          </p:cNvPr>
          <p:cNvSpPr txBox="1"/>
          <p:nvPr/>
        </p:nvSpPr>
        <p:spPr>
          <a:xfrm>
            <a:off x="214313" y="1571625"/>
            <a:ext cx="10882312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W Polsce rejestrację środków ochrony roślin prowadzi </a:t>
            </a:r>
            <a:r>
              <a:rPr lang="pl-PL" sz="2000" dirty="0" err="1"/>
              <a:t>MRiRW</a:t>
            </a:r>
            <a:r>
              <a:rPr lang="pl-PL" sz="2000" dirty="0"/>
              <a:t> na podstawie ustawy </a:t>
            </a:r>
            <a:br>
              <a:rPr lang="pl-PL" sz="2000" dirty="0"/>
            </a:br>
            <a:r>
              <a:rPr lang="pl-PL" sz="2000" dirty="0"/>
              <a:t>( Dz. U. z 2020 r. poz. 2097) oraz przepisów UE, m. in. Rozporządzenia 1107 z 2009 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Proces odnowienia rejestracji substancji czynnych podejmowany jest w UE na podstawie: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Dyrektywy 91/414 UE,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Rozporządzeń wykonawczych 540/2011 i 844/2012,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Raportów EFSA,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Ocen </a:t>
            </a:r>
            <a:r>
              <a:rPr lang="pl-PL" sz="2000" dirty="0" err="1"/>
              <a:t>dRAR</a:t>
            </a:r>
            <a:r>
              <a:rPr lang="pl-PL" sz="2000" dirty="0"/>
              <a:t> – Renewal </a:t>
            </a:r>
            <a:r>
              <a:rPr lang="pl-PL" sz="2000" dirty="0" err="1"/>
              <a:t>Assessment</a:t>
            </a:r>
            <a:r>
              <a:rPr lang="pl-PL" sz="2000" dirty="0"/>
              <a:t> Report,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Stałego Komitetu ds. Roślin, Zwierząt, Żywności i Pasz (PAFF).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pic>
        <p:nvPicPr>
          <p:cNvPr id="69638" name="Obraz 4">
            <a:extLst>
              <a:ext uri="{FF2B5EF4-FFF2-40B4-BE49-F238E27FC236}">
                <a16:creationId xmlns:a16="http://schemas.microsoft.com/office/drawing/2014/main" id="{BA35B6CB-D7CD-5B63-FB16-DC2E73E67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5289550"/>
            <a:ext cx="31432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Obraz 5">
            <a:extLst>
              <a:ext uri="{FF2B5EF4-FFF2-40B4-BE49-F238E27FC236}">
                <a16:creationId xmlns:a16="http://schemas.microsoft.com/office/drawing/2014/main" id="{D8C4D361-EB10-C222-9DC8-51C7C0907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289550"/>
            <a:ext cx="177641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A7A4063-6995-27C7-26E5-E18BAD55F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575" y="3416300"/>
            <a:ext cx="2032000" cy="2725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„Derogacje” w UE w latach 2016 – 2023 – art. 53, </a:t>
            </a:r>
            <a:r>
              <a:rPr lang="pl-PL" dirty="0" err="1"/>
              <a:t>rozporządz</a:t>
            </a:r>
            <a:r>
              <a:rPr lang="pl-PL" dirty="0"/>
              <a:t>. UE 1107/2009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CZASOWE ZEZWOLENIA W UE – „DEROGACJE”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pl-PL" dirty="0"/>
              <a:t>Polska – 44 (3 – 10)</a:t>
            </a:r>
          </a:p>
          <a:p>
            <a:pPr marL="285750" indent="-285750">
              <a:buFontTx/>
              <a:buChar char="-"/>
            </a:pPr>
            <a:r>
              <a:rPr lang="pl-PL" dirty="0"/>
              <a:t>Włochy – 570 (13 – 105)</a:t>
            </a:r>
          </a:p>
          <a:p>
            <a:pPr marL="285750" indent="-285750">
              <a:buFontTx/>
              <a:buChar char="-"/>
            </a:pPr>
            <a:r>
              <a:rPr lang="pl-PL" dirty="0"/>
              <a:t>Francja – 567 (24 – 104)</a:t>
            </a:r>
          </a:p>
          <a:p>
            <a:pPr marL="285750" indent="-285750">
              <a:buFontTx/>
              <a:buChar char="-"/>
            </a:pPr>
            <a:r>
              <a:rPr lang="pl-PL" dirty="0"/>
              <a:t>Niemcy – 465 (26 – 82)</a:t>
            </a:r>
          </a:p>
          <a:p>
            <a:pPr marL="285750" indent="-285750">
              <a:buFontTx/>
              <a:buChar char="-"/>
            </a:pPr>
            <a:r>
              <a:rPr lang="pl-PL" dirty="0"/>
              <a:t>Austria – 378 (44 – 60)</a:t>
            </a:r>
          </a:p>
          <a:p>
            <a:pPr marL="285750" indent="-285750">
              <a:buFontTx/>
              <a:buChar char="-"/>
            </a:pPr>
            <a:r>
              <a:rPr lang="pl-PL" dirty="0"/>
              <a:t>Estonia – 369 (29 – 83)</a:t>
            </a:r>
          </a:p>
          <a:p>
            <a:pPr marL="285750" indent="-285750">
              <a:buFontTx/>
              <a:buChar char="-"/>
            </a:pPr>
            <a:r>
              <a:rPr lang="pl-PL" dirty="0"/>
              <a:t>Grecja – 318 (30 – 47)</a:t>
            </a:r>
          </a:p>
          <a:p>
            <a:pPr marL="285750" indent="-285750">
              <a:buFontTx/>
              <a:buChar char="-"/>
            </a:pPr>
            <a:r>
              <a:rPr lang="pl-PL" dirty="0"/>
              <a:t>Belgia – 234 (20 – 42)</a:t>
            </a:r>
          </a:p>
          <a:p>
            <a:pPr marL="285750" indent="-285750">
              <a:buFontTx/>
              <a:buChar char="-"/>
            </a:pPr>
            <a:r>
              <a:rPr lang="pl-PL" dirty="0"/>
              <a:t>Słowacja – 203 (2 – 51)</a:t>
            </a:r>
          </a:p>
          <a:p>
            <a:pPr marL="285750" indent="-285750">
              <a:buFontTx/>
              <a:buChar char="-"/>
            </a:pPr>
            <a:r>
              <a:rPr lang="pl-PL" dirty="0"/>
              <a:t>Węgry – 155 (5 – 31)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E76BAF-34A7-4936-A9CC-C9BD3B67E451}" type="slidenum">
              <a:rPr lang="pl-PL" altLang="pl-PL" smtClean="0"/>
              <a:pPr/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4007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Obraz 5">
            <a:extLst>
              <a:ext uri="{FF2B5EF4-FFF2-40B4-BE49-F238E27FC236}">
                <a16:creationId xmlns:a16="http://schemas.microsoft.com/office/drawing/2014/main" id="{6CA70580-1734-5273-E0BF-EEF112A5F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913" y="4597400"/>
            <a:ext cx="12541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Symbol zastępczy tekstu 1">
            <a:extLst>
              <a:ext uri="{FF2B5EF4-FFF2-40B4-BE49-F238E27FC236}">
                <a16:creationId xmlns:a16="http://schemas.microsoft.com/office/drawing/2014/main" id="{A0801966-7AAA-7688-3246-D9C207CBE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982663"/>
            <a:ext cx="11307763" cy="404812"/>
          </a:xfrm>
        </p:spPr>
        <p:txBody>
          <a:bodyPr/>
          <a:lstStyle/>
          <a:p>
            <a:pPr algn="ctr"/>
            <a:r>
              <a:rPr lang="pl-PL" altLang="pl-PL" u="sng"/>
              <a:t>Ujemne </a:t>
            </a:r>
            <a:r>
              <a:rPr lang="pl-PL" altLang="pl-PL"/>
              <a:t>skutki wycofywania substancji czynnych środków ochrony roślin </a:t>
            </a:r>
          </a:p>
        </p:txBody>
      </p:sp>
      <p:sp>
        <p:nvSpPr>
          <p:cNvPr id="123908" name="Symbol zastępczy tekstu 2">
            <a:extLst>
              <a:ext uri="{FF2B5EF4-FFF2-40B4-BE49-F238E27FC236}">
                <a16:creationId xmlns:a16="http://schemas.microsoft.com/office/drawing/2014/main" id="{F794958F-E37A-B288-EBC7-7ADFF1571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PODSUMOWANIE</a:t>
            </a:r>
          </a:p>
        </p:txBody>
      </p:sp>
      <p:sp>
        <p:nvSpPr>
          <p:cNvPr id="123909" name="Symbol zastępczy zawartości 3">
            <a:extLst>
              <a:ext uri="{FF2B5EF4-FFF2-40B4-BE49-F238E27FC236}">
                <a16:creationId xmlns:a16="http://schemas.microsoft.com/office/drawing/2014/main" id="{C2871D01-345E-6C7E-EDBF-657709EE7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279187" cy="3730625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sz="2000"/>
              <a:t>Problemy ze zwalczaniem wielu agrofagów oraz zapewnieniem ochrony upraw rolniczych </a:t>
            </a:r>
            <a:br>
              <a:rPr lang="pl-PL" altLang="pl-PL" sz="2000"/>
            </a:br>
            <a:r>
              <a:rPr lang="pl-PL" altLang="pl-PL" sz="2000"/>
              <a:t>i ogrodniczych.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sz="2000"/>
              <a:t>Wzrost odporności agrofagów wynikający z mniejszej rotacji grup chemicznych oraz substancji czynnych.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sz="2000"/>
              <a:t>Większe zużycie środków ochrony roślin, gdyż nowsze preparaty działają bardzo krótko.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sz="2000"/>
              <a:t>Zmniejszenie wielkości oraz jakości uzyskiwanego plonu surowców roślinnych.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sz="2000"/>
              <a:t>Zwiększenie kosztów produkcji roślinnej, ponieważ środki biologiczne są znacznie droższe.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sz="2000"/>
              <a:t>Niższe dochody gospodarstw rolniczych i ogrodniczych, gdyż nowe preparaty zwiększają liczbę zabiegów, a patenty substancji czynnych podwyższają koszty.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sz="2000"/>
              <a:t>Wzrost zagrożeń stosowania środków ochrony roślin niezgodnie z prawem, czyli etykietą.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sz="2000"/>
              <a:t>Wzrost zagrożeń związanych z nielegalnym importem środków ochrony roślin.</a:t>
            </a:r>
          </a:p>
        </p:txBody>
      </p:sp>
      <p:sp>
        <p:nvSpPr>
          <p:cNvPr id="123910" name="Symbol zastępczy numeru slajdu 4">
            <a:extLst>
              <a:ext uri="{FF2B5EF4-FFF2-40B4-BE49-F238E27FC236}">
                <a16:creationId xmlns:a16="http://schemas.microsoft.com/office/drawing/2014/main" id="{94224725-D6FA-5724-4CE7-AEDB6F8B54C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2FEF75-D7EF-4308-BA65-EA29E2FAD9A8}" type="slidenum">
              <a:rPr lang="pl-PL" altLang="pl-PL" sz="1200">
                <a:solidFill>
                  <a:srgbClr val="0F4C43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pl-PL" altLang="pl-PL" sz="1200">
              <a:solidFill>
                <a:srgbClr val="0F4C4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tekstu 1">
            <a:extLst>
              <a:ext uri="{FF2B5EF4-FFF2-40B4-BE49-F238E27FC236}">
                <a16:creationId xmlns:a16="http://schemas.microsoft.com/office/drawing/2014/main" id="{18AA881F-BEAF-7501-2005-8CD03A61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066800"/>
            <a:ext cx="11307763" cy="403225"/>
          </a:xfrm>
        </p:spPr>
        <p:txBody>
          <a:bodyPr/>
          <a:lstStyle/>
          <a:p>
            <a:pPr algn="ctr"/>
            <a:r>
              <a:rPr lang="pl-PL" altLang="pl-PL"/>
              <a:t>Strategia „Od pola do stołu”</a:t>
            </a:r>
          </a:p>
        </p:txBody>
      </p:sp>
      <p:sp>
        <p:nvSpPr>
          <p:cNvPr id="124931" name="Symbol zastępczy tekstu 2">
            <a:extLst>
              <a:ext uri="{FF2B5EF4-FFF2-40B4-BE49-F238E27FC236}">
                <a16:creationId xmlns:a16="http://schemas.microsoft.com/office/drawing/2014/main" id="{213E0EEF-0F23-6C04-BD38-748F84982D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PODSUMOWANIE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74BAA37-FF34-2E9E-9AD2-A8A7E5BE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279187" cy="3730625"/>
          </a:xfrm>
        </p:spPr>
        <p:txBody>
          <a:bodyPr/>
          <a:lstStyle/>
          <a:p>
            <a:pPr>
              <a:defRPr/>
            </a:pPr>
            <a:r>
              <a:rPr lang="pl-PL" sz="2200" dirty="0"/>
              <a:t>Obniżenie o 50% stosowania chemicznych środków ochrony roślin będzie wymagało dopłat w ramach WPR 2021-2027 do działań: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200" dirty="0"/>
              <a:t>zakupu i używania preparatów biologicznych,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200" dirty="0"/>
              <a:t>zakupu kwalifikowanego materiału siewnego odmian odpornych i tolerancyjnych na </a:t>
            </a:r>
            <a:r>
              <a:rPr lang="pl-PL" sz="2200" dirty="0" err="1"/>
              <a:t>agrofagi</a:t>
            </a:r>
            <a:r>
              <a:rPr lang="pl-PL" sz="2200" dirty="0"/>
              <a:t> 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200" dirty="0"/>
              <a:t>podnoszenia wiedzy doradców oraz rolników i ogrodników,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200" dirty="0"/>
              <a:t>zwiększenie wymagań dotyczących integrowanej produkcji roślin.</a:t>
            </a:r>
          </a:p>
        </p:txBody>
      </p:sp>
      <p:sp>
        <p:nvSpPr>
          <p:cNvPr id="124933" name="Symbol zastępczy numeru slajdu 4">
            <a:extLst>
              <a:ext uri="{FF2B5EF4-FFF2-40B4-BE49-F238E27FC236}">
                <a16:creationId xmlns:a16="http://schemas.microsoft.com/office/drawing/2014/main" id="{259A940B-683C-5A4C-5D7D-DFE35F84338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E13A5F-7831-4FEA-B316-2967631827E3}" type="slidenum">
              <a:rPr lang="pl-PL" altLang="pl-PL" sz="1200">
                <a:solidFill>
                  <a:srgbClr val="0F4C43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pl-PL" altLang="pl-PL" sz="1200">
              <a:solidFill>
                <a:srgbClr val="0F4C43"/>
              </a:solidFill>
              <a:latin typeface="Arial" panose="020B0604020202020204" pitchFamily="34" charset="0"/>
            </a:endParaRPr>
          </a:p>
        </p:txBody>
      </p:sp>
      <p:pic>
        <p:nvPicPr>
          <p:cNvPr id="124934" name="Obraz 6">
            <a:extLst>
              <a:ext uri="{FF2B5EF4-FFF2-40B4-BE49-F238E27FC236}">
                <a16:creationId xmlns:a16="http://schemas.microsoft.com/office/drawing/2014/main" id="{3ED6390D-AE59-2AF2-2446-D55900AEE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4518025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Obraz 5">
            <a:extLst>
              <a:ext uri="{FF2B5EF4-FFF2-40B4-BE49-F238E27FC236}">
                <a16:creationId xmlns:a16="http://schemas.microsoft.com/office/drawing/2014/main" id="{460E21F7-C2F7-BF96-0F43-47203B0A6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5375275"/>
            <a:ext cx="11414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Symbol zastępczy tekstu 2">
            <a:extLst>
              <a:ext uri="{FF2B5EF4-FFF2-40B4-BE49-F238E27FC236}">
                <a16:creationId xmlns:a16="http://schemas.microsoft.com/office/drawing/2014/main" id="{3A1D2DA5-35A4-F164-F2F3-6CB85D3A0E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WNIOSKI</a:t>
            </a:r>
          </a:p>
        </p:txBody>
      </p:sp>
      <p:sp>
        <p:nvSpPr>
          <p:cNvPr id="125956" name="Symbol zastępczy zawartości 3">
            <a:extLst>
              <a:ext uri="{FF2B5EF4-FFF2-40B4-BE49-F238E27FC236}">
                <a16:creationId xmlns:a16="http://schemas.microsoft.com/office/drawing/2014/main" id="{FA8439AD-873B-7CFB-F20C-D179A532E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389063"/>
            <a:ext cx="11279188" cy="3432175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dirty="0"/>
              <a:t>Strategia KE „Od pola do stołu” bez wsparcia budżetowego w ramach WPR 2023-2027 nie będzie mogła być zrealizowana i stanie się kolejną utopią Unii Europejskiej.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endParaRPr lang="pl-PL" altLang="pl-PL" dirty="0"/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dirty="0"/>
              <a:t>Realizacja Strategii KE „Od pola do stołu” bez wsparcia finansowego spowoduje, że UE będzie uzależniona od importu żywności co jest sprzeczne z bezpieczeństwem poszczególnych państw.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endParaRPr lang="pl-PL" altLang="pl-PL" dirty="0"/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dirty="0"/>
              <a:t>Strategia KE „Od pola do stołu” spowoduje wzrost kosztów produkcji w rolnictwie i ogrodnictwie, co wpłynie na ceny żywności w sytuacji, gdy nie będzie dodatkowego finansowania z budżetu UE.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endParaRPr lang="pl-PL" altLang="pl-PL" dirty="0"/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dirty="0"/>
              <a:t>Według aktualnej wiedzy, tylko w małym stopniu, chemiczne środki ochrony roślin stosowane w produkcji roślin rolniczych można zastąpić preparatami biologicznymi (np. kukurydza, rzepak, ziemniaki).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endParaRPr lang="pl-PL" altLang="pl-PL" dirty="0"/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l-PL" altLang="pl-PL" dirty="0"/>
              <a:t>Istnieje pilna potrzeba zwiększenia w Krajowym Rejestrze COBORU liczby odmian odpornych </a:t>
            </a:r>
            <a:br>
              <a:rPr lang="pl-PL" altLang="pl-PL" dirty="0"/>
            </a:br>
            <a:r>
              <a:rPr lang="pl-PL" altLang="pl-PL" dirty="0"/>
              <a:t>i tolerancyjnych na </a:t>
            </a:r>
            <a:r>
              <a:rPr lang="pl-PL" altLang="pl-PL" dirty="0" err="1"/>
              <a:t>agrofagi</a:t>
            </a:r>
            <a:r>
              <a:rPr lang="pl-PL" altLang="pl-PL" dirty="0"/>
              <a:t>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endParaRPr lang="pl-PL" altLang="pl-PL" dirty="0"/>
          </a:p>
        </p:txBody>
      </p:sp>
      <p:sp>
        <p:nvSpPr>
          <p:cNvPr id="125957" name="Symbol zastępczy numeru slajdu 4">
            <a:extLst>
              <a:ext uri="{FF2B5EF4-FFF2-40B4-BE49-F238E27FC236}">
                <a16:creationId xmlns:a16="http://schemas.microsoft.com/office/drawing/2014/main" id="{9F2E9274-7B7D-4EA9-6E97-89EDBCBC70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F01847-2C2C-45C6-948E-733AEB4990FD}" type="slidenum">
              <a:rPr lang="pl-PL" altLang="pl-PL" sz="1200">
                <a:solidFill>
                  <a:srgbClr val="0F4C43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pl-PL" altLang="pl-PL" sz="1200">
              <a:solidFill>
                <a:srgbClr val="0F4C43"/>
              </a:solidFill>
              <a:latin typeface="Arial" panose="020B0604020202020204" pitchFamily="34" charset="0"/>
            </a:endParaRPr>
          </a:p>
        </p:txBody>
      </p:sp>
      <p:pic>
        <p:nvPicPr>
          <p:cNvPr id="125958" name="Obraz 6">
            <a:extLst>
              <a:ext uri="{FF2B5EF4-FFF2-40B4-BE49-F238E27FC236}">
                <a16:creationId xmlns:a16="http://schemas.microsoft.com/office/drawing/2014/main" id="{B3F40943-FF6B-049C-EBA0-2D49688F7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088" y="42863"/>
            <a:ext cx="145891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err="1"/>
              <a:t>Ś.o</a:t>
            </a:r>
            <a:r>
              <a:rPr lang="pl-PL" dirty="0"/>
              <a:t>. r.       Pszenica ozima  Jęczmień ozimy  Pszenżyto ozime  Żyto ozime     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PRZEWIDYWANA REDUKCJA w % ŚRODKÓW OCHRONY ROŚLIN ROŚLIN  WW%%%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Herbicydy                 25                                   28                                      28                               31</a:t>
            </a:r>
          </a:p>
          <a:p>
            <a:endParaRPr lang="pl-PL" dirty="0"/>
          </a:p>
          <a:p>
            <a:r>
              <a:rPr lang="pl-PL" dirty="0"/>
              <a:t>Fungicydy                 26                                   19                                      23                               28</a:t>
            </a:r>
          </a:p>
          <a:p>
            <a:endParaRPr lang="pl-PL" dirty="0"/>
          </a:p>
          <a:p>
            <a:r>
              <a:rPr lang="pl-PL" dirty="0"/>
              <a:t>Insektycydy               29                                   65                                      54                               58</a:t>
            </a:r>
          </a:p>
          <a:p>
            <a:endParaRPr lang="pl-PL" dirty="0"/>
          </a:p>
          <a:p>
            <a:r>
              <a:rPr lang="pl-PL" dirty="0"/>
              <a:t>Zaprawy                    85                                   93                                      86                               85</a:t>
            </a:r>
          </a:p>
          <a:p>
            <a:r>
              <a:rPr lang="pl-PL" dirty="0" err="1"/>
              <a:t>fungicydowe</a:t>
            </a:r>
            <a:endParaRPr lang="pl-PL" dirty="0"/>
          </a:p>
          <a:p>
            <a:r>
              <a:rPr lang="pl-PL" dirty="0"/>
              <a:t>Średnia                     27                                   28                                      28                               32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2B07D1-6CDC-4754-B8C5-41E033EE8F37}" type="slidenum">
              <a:rPr lang="pl-PL" altLang="pl-PL" smtClean="0"/>
              <a:pPr/>
              <a:t>34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156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err="1"/>
              <a:t>Ś.o.r</a:t>
            </a:r>
            <a:r>
              <a:rPr lang="pl-PL" dirty="0"/>
              <a:t>.        Kukurydza    Pszenica jara        Owies jary             Jęczmień jary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PRZEWIDYWANA REDUKCJA w % ŚRODKÓW OCHRONY ROŚLIN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Herbicydy               42                            19                                    24                                        17</a:t>
            </a:r>
          </a:p>
          <a:p>
            <a:endParaRPr lang="pl-PL" dirty="0"/>
          </a:p>
          <a:p>
            <a:r>
              <a:rPr lang="pl-PL" dirty="0"/>
              <a:t>Fungicydy               22                            20                                     0                                         25</a:t>
            </a:r>
          </a:p>
          <a:p>
            <a:endParaRPr lang="pl-PL" dirty="0"/>
          </a:p>
          <a:p>
            <a:r>
              <a:rPr lang="pl-PL" dirty="0"/>
              <a:t>Zaprawy                  75                            90                                    92                                       84</a:t>
            </a:r>
          </a:p>
          <a:p>
            <a:r>
              <a:rPr lang="pl-PL" dirty="0" err="1"/>
              <a:t>Fungicydowe</a:t>
            </a:r>
            <a:endParaRPr lang="pl-PL" dirty="0"/>
          </a:p>
          <a:p>
            <a:r>
              <a:rPr lang="pl-PL" dirty="0"/>
              <a:t>Średnia                   41                            26                                    31                                       30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2B07D1-6CDC-4754-B8C5-41E033EE8F37}" type="slidenum">
              <a:rPr lang="pl-PL" altLang="pl-PL" smtClean="0"/>
              <a:pPr/>
              <a:t>35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52124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Redukcja fungicydów nalistnych – 10 – 73 %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WYCOFYWANIE FUNGICYDÓW NALISTNYCH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pl-PL" dirty="0"/>
              <a:t>Redukcja wymusi wprowadzenie do uprawy odmian odpornych i tolerancyjnych.</a:t>
            </a:r>
          </a:p>
          <a:p>
            <a:pPr marL="342900" indent="-342900">
              <a:buAutoNum type="arabicPeriod"/>
            </a:pPr>
            <a:r>
              <a:rPr lang="pl-PL" dirty="0"/>
              <a:t>Zboża odporne na: fuzariozy, mączniak prawdziwy, rdze, septoriozy, wirusy oraz susze glebowe.</a:t>
            </a:r>
          </a:p>
          <a:p>
            <a:pPr marL="342900" indent="-342900">
              <a:buAutoNum type="arabicPeriod"/>
            </a:pPr>
            <a:r>
              <a:rPr lang="pl-PL" dirty="0"/>
              <a:t>Kukurydza odporna na: fuzariozy, plamistości liści, rdze, wirusy oraz przymrozki i susze glebowe.</a:t>
            </a:r>
          </a:p>
          <a:p>
            <a:pPr marL="342900" indent="-342900">
              <a:buAutoNum type="arabicPeriod"/>
            </a:pPr>
            <a:r>
              <a:rPr lang="pl-PL" dirty="0"/>
              <a:t>Rzepak ozimy odporny na: </a:t>
            </a:r>
            <a:r>
              <a:rPr lang="pl-PL" dirty="0" err="1"/>
              <a:t>cylindrosporioza</a:t>
            </a:r>
            <a:r>
              <a:rPr lang="pl-PL" dirty="0"/>
              <a:t>, czerń krzyżowych, kiła kapusty, mączniaki, sucha zgnilizna kapustnych, zgnilizna Twardzikowa, wirusy oraz mrozy i susze wiosenne.</a:t>
            </a:r>
          </a:p>
          <a:p>
            <a:pPr marL="342900" indent="-342900">
              <a:buAutoNum type="arabicPeriod"/>
            </a:pPr>
            <a:r>
              <a:rPr lang="pl-PL" dirty="0"/>
              <a:t>Burak cukrowy odporny na: chwościk buraka, </a:t>
            </a:r>
            <a:r>
              <a:rPr lang="pl-PL" dirty="0" err="1"/>
              <a:t>fusarium</a:t>
            </a:r>
            <a:r>
              <a:rPr lang="pl-PL" dirty="0"/>
              <a:t>, mączniaki, plamistości, rdze, </a:t>
            </a:r>
            <a:r>
              <a:rPr lang="pl-PL" dirty="0" err="1"/>
              <a:t>rizoktonioza</a:t>
            </a:r>
            <a:r>
              <a:rPr lang="pl-PL" dirty="0"/>
              <a:t>, wirusy oraz przymrozki i susze glebowe.</a:t>
            </a:r>
          </a:p>
          <a:p>
            <a:pPr marL="342900" indent="-342900">
              <a:buAutoNum type="arabicPeriod"/>
            </a:pPr>
            <a:r>
              <a:rPr lang="pl-PL" dirty="0"/>
              <a:t>Strączkowe odporne na: antraknozy, </a:t>
            </a:r>
            <a:r>
              <a:rPr lang="pl-PL" dirty="0" err="1"/>
              <a:t>cerkosporiozy</a:t>
            </a:r>
            <a:r>
              <a:rPr lang="pl-PL" dirty="0"/>
              <a:t>, rdze, zgniliznę </a:t>
            </a:r>
            <a:r>
              <a:rPr lang="pl-PL" dirty="0" err="1"/>
              <a:t>twardzikową</a:t>
            </a:r>
            <a:r>
              <a:rPr lang="pl-PL" dirty="0"/>
              <a:t>, wirusy oraz suszę glebową.</a:t>
            </a:r>
          </a:p>
          <a:p>
            <a:pPr marL="342900" indent="-342900">
              <a:buAutoNum type="arabicPeriod"/>
            </a:pPr>
            <a:r>
              <a:rPr lang="pl-PL" dirty="0"/>
              <a:t>Ziemniak odporny na: zaraza ziemniaka, wirusy oraz przymrozki i susze glebowe.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2B07D1-6CDC-4754-B8C5-41E033EE8F37}" type="slidenum">
              <a:rPr lang="pl-PL" altLang="pl-PL" smtClean="0"/>
              <a:pPr/>
              <a:t>36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7926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Redukcja insektycydów nalistnych – 12 – 65 %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WYCOFYWANIE INSEKTYCYDÓW NALISTNYCH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pl-PL" dirty="0"/>
              <a:t>Zboża odporne na: mszyce – wektory chorób wirusowych.</a:t>
            </a:r>
          </a:p>
          <a:p>
            <a:pPr marL="342900" indent="-342900">
              <a:buAutoNum type="arabicPeriod"/>
            </a:pPr>
            <a:r>
              <a:rPr lang="pl-PL" dirty="0"/>
              <a:t>Kukurydza odporna na: ploniarkę zbożówkę, omacnicę prosowiankę, mszyce – wektory chorób wirusowych.</a:t>
            </a:r>
          </a:p>
          <a:p>
            <a:pPr marL="342900" indent="-342900">
              <a:buAutoNum type="arabicPeriod"/>
            </a:pPr>
            <a:r>
              <a:rPr lang="pl-PL" dirty="0"/>
              <a:t>Rzepak ozimy odporny na mszyce – wektory chorób wirusowych, pchełki, śmietki.</a:t>
            </a:r>
          </a:p>
          <a:p>
            <a:pPr marL="342900" indent="-342900">
              <a:buAutoNum type="arabicPeriod"/>
            </a:pPr>
            <a:r>
              <a:rPr lang="pl-PL" dirty="0"/>
              <a:t>Burak cukrowy odporny na: mszyce – wektory chorób wirusowych, pchełki, śmietki.</a:t>
            </a:r>
          </a:p>
          <a:p>
            <a:pPr marL="342900" indent="-342900">
              <a:buAutoNum type="arabicPeriod"/>
            </a:pPr>
            <a:r>
              <a:rPr lang="pl-PL" dirty="0"/>
              <a:t>Strączkowe odporne na: mszyce – wektory chorób wirusowych, strąkowce.</a:t>
            </a:r>
          </a:p>
          <a:p>
            <a:pPr marL="342900" indent="-342900">
              <a:buAutoNum type="arabicPeriod"/>
            </a:pPr>
            <a:r>
              <a:rPr lang="pl-PL" dirty="0"/>
              <a:t>Ziemniak odporny na: mszyce – wektory chorób wirusowych, szkodniki glebowe.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2B07D1-6CDC-4754-B8C5-41E033EE8F37}" type="slidenum">
              <a:rPr lang="pl-PL" altLang="pl-PL" smtClean="0"/>
              <a:pPr/>
              <a:t>37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05856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ymbol zastępczy numeru slajdu 2">
            <a:extLst>
              <a:ext uri="{FF2B5EF4-FFF2-40B4-BE49-F238E27FC236}">
                <a16:creationId xmlns:a16="http://schemas.microsoft.com/office/drawing/2014/main" id="{5A16E853-693A-7596-8FE9-44134E2917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7ADC62-2216-497B-84AE-701743EEAD71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129027" name="Symbol zastępczy tekstu 3">
            <a:extLst>
              <a:ext uri="{FF2B5EF4-FFF2-40B4-BE49-F238E27FC236}">
                <a16:creationId xmlns:a16="http://schemas.microsoft.com/office/drawing/2014/main" id="{34AB9F1E-1479-0717-ED47-1AFAC1DBA6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ZAPRAWIANIE NASION</a:t>
            </a:r>
          </a:p>
        </p:txBody>
      </p:sp>
      <p:pic>
        <p:nvPicPr>
          <p:cNvPr id="7" name="Obraz 4">
            <a:extLst>
              <a:ext uri="{FF2B5EF4-FFF2-40B4-BE49-F238E27FC236}">
                <a16:creationId xmlns:a16="http://schemas.microsoft.com/office/drawing/2014/main" id="{53616597-8B1D-48FF-ABD5-8F93C3380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4" r="20830" b="2"/>
          <a:stretch/>
        </p:blipFill>
        <p:spPr>
          <a:xfrm>
            <a:off x="426918" y="1243225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129029" name="Symbol zastępczy zawartości 2">
            <a:extLst>
              <a:ext uri="{FF2B5EF4-FFF2-40B4-BE49-F238E27FC236}">
                <a16:creationId xmlns:a16="http://schemas.microsoft.com/office/drawing/2014/main" id="{8E5A9F97-D431-9B7E-FA25-3EA0F8982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825" y="1385888"/>
            <a:ext cx="6784975" cy="4330700"/>
          </a:xfrm>
        </p:spPr>
        <p:txBody>
          <a:bodyPr lIns="109728" tIns="109728" rIns="109728" bIns="91440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altLang="pl-PL" sz="2400">
                <a:ea typeface="Meiryo" panose="020B0604030504040204" pitchFamily="34" charset="-128"/>
              </a:rPr>
              <a:t>Najbardziej efektywny sposób stosowania środków ochrony roślin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altLang="pl-PL" sz="2400">
                <a:ea typeface="Meiryo" panose="020B0604030504040204" pitchFamily="34" charset="-128"/>
              </a:rPr>
              <a:t>Preferowane w integrowanej ochronie roślin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altLang="pl-PL" sz="2400">
                <a:ea typeface="Meiryo" panose="020B0604030504040204" pitchFamily="34" charset="-128"/>
              </a:rPr>
              <a:t>Stosowanie punktowo, a nie na całą plantację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altLang="pl-PL" sz="2400">
                <a:ea typeface="Meiryo" panose="020B0604030504040204" pitchFamily="34" charset="-128"/>
              </a:rPr>
              <a:t>Zabieg najtańszy i najłatwiejszy do wykonania (ESTA)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altLang="pl-PL" sz="2400">
                <a:ea typeface="Meiryo" panose="020B0604030504040204" pitchFamily="34" charset="-128"/>
              </a:rPr>
              <a:t>Powoduje ograniczenie stosowania nalistnych środków ochrony roślin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tekstu 1">
            <a:extLst>
              <a:ext uri="{FF2B5EF4-FFF2-40B4-BE49-F238E27FC236}">
                <a16:creationId xmlns:a16="http://schemas.microsoft.com/office/drawing/2014/main" id="{B466437B-441A-0107-4966-2CFBA004D3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150" y="1130300"/>
            <a:ext cx="11306175" cy="404813"/>
          </a:xfrm>
        </p:spPr>
        <p:txBody>
          <a:bodyPr/>
          <a:lstStyle/>
          <a:p>
            <a:r>
              <a:rPr lang="pl-PL" altLang="pl-PL"/>
              <a:t>Europejska gwarancja zaprawiania nasion</a:t>
            </a:r>
          </a:p>
        </p:txBody>
      </p:sp>
      <p:sp>
        <p:nvSpPr>
          <p:cNvPr id="130051" name="Symbol zastępczy tekstu 2">
            <a:extLst>
              <a:ext uri="{FF2B5EF4-FFF2-40B4-BE49-F238E27FC236}">
                <a16:creationId xmlns:a16="http://schemas.microsoft.com/office/drawing/2014/main" id="{31274C50-A061-E79E-081C-EC81D95999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CERTYFIKAT ESTA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596EED7-A43F-67BC-36B4-C7F41CD03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5" y="2135188"/>
            <a:ext cx="11277600" cy="34321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400" dirty="0"/>
              <a:t>Zapewnia profesjonalne zaprawianie nasion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400" dirty="0"/>
              <a:t>Gwarantuje brak pylenia zaprawionych nasion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400" dirty="0"/>
              <a:t>Gwarantuje równomierne dawkowanie zaprawy nasiennej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400" dirty="0"/>
              <a:t>Umożliwia obniżenie normy wysiewu zaprawionych nasion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400" dirty="0"/>
              <a:t>Wspiera zasady integrowanej ochrony roślin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400" dirty="0"/>
              <a:t>Gwarantuje ograniczenie negatywnego wpływu na środowisko oraz człowieka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400" dirty="0"/>
              <a:t>Pozwala na obniżenie kosztów produkcji roślinnej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130053" name="Symbol zastępczy numeru slajdu 4">
            <a:extLst>
              <a:ext uri="{FF2B5EF4-FFF2-40B4-BE49-F238E27FC236}">
                <a16:creationId xmlns:a16="http://schemas.microsoft.com/office/drawing/2014/main" id="{73513459-198A-C7F4-8B49-F92DD15159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D6390E6-1AF2-4EC3-B14C-82D8D3813E49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pic>
        <p:nvPicPr>
          <p:cNvPr id="130054" name="Obraz 4">
            <a:extLst>
              <a:ext uri="{FF2B5EF4-FFF2-40B4-BE49-F238E27FC236}">
                <a16:creationId xmlns:a16="http://schemas.microsoft.com/office/drawing/2014/main" id="{4DEF31A4-2756-5B11-FB72-BCC2CAFB0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1739900"/>
            <a:ext cx="27828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ymbol zastępczy tekstu 3">
            <a:extLst>
              <a:ext uri="{FF2B5EF4-FFF2-40B4-BE49-F238E27FC236}">
                <a16:creationId xmlns:a16="http://schemas.microsoft.com/office/drawing/2014/main" id="{2B7E948C-04AB-1121-AF5F-5D1820620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INFORMACJE WSTĘPNE</a:t>
            </a:r>
          </a:p>
          <a:p>
            <a:endParaRPr lang="pl-PL" altLang="pl-PL"/>
          </a:p>
        </p:txBody>
      </p:sp>
      <p:sp>
        <p:nvSpPr>
          <p:cNvPr id="70659" name="Symbol zastępczy numeru slajdu 4">
            <a:extLst>
              <a:ext uri="{FF2B5EF4-FFF2-40B4-BE49-F238E27FC236}">
                <a16:creationId xmlns:a16="http://schemas.microsoft.com/office/drawing/2014/main" id="{6740CCFA-FB00-1526-0003-FD819B35585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CB3750A-E2EB-43E2-8B75-1CEE4959FCFC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45061" name="Symbol zastępczy tekstu 5">
            <a:extLst>
              <a:ext uri="{FF2B5EF4-FFF2-40B4-BE49-F238E27FC236}">
                <a16:creationId xmlns:a16="http://schemas.microsoft.com/office/drawing/2014/main" id="{4431D4F1-A443-35E9-7644-9F9A280E83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9400" y="1012825"/>
            <a:ext cx="7642225" cy="4622800"/>
          </a:xfrm>
        </p:spPr>
        <p:txBody>
          <a:bodyPr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pl-PL" altLang="pl-PL" sz="2000" dirty="0">
                <a:solidFill>
                  <a:prstClr val="black"/>
                </a:solidFill>
                <a:ea typeface="+mn-ea"/>
              </a:rPr>
              <a:t>Dyrektywa </a:t>
            </a:r>
            <a:r>
              <a:rPr lang="pl-PL" altLang="pl-PL" sz="2000" b="1" dirty="0">
                <a:solidFill>
                  <a:prstClr val="black"/>
                </a:solidFill>
                <a:ea typeface="+mn-ea"/>
              </a:rPr>
              <a:t>91/414</a:t>
            </a:r>
            <a:r>
              <a:rPr lang="pl-PL" altLang="pl-PL" sz="2000" dirty="0">
                <a:solidFill>
                  <a:prstClr val="black"/>
                </a:solidFill>
                <a:ea typeface="+mn-ea"/>
              </a:rPr>
              <a:t> spowodowała wycofanie ponad </a:t>
            </a:r>
            <a:r>
              <a:rPr lang="pl-PL" altLang="pl-PL" sz="2000" b="1" dirty="0">
                <a:solidFill>
                  <a:prstClr val="black"/>
                </a:solidFill>
                <a:ea typeface="+mn-ea"/>
              </a:rPr>
              <a:t>70% substancji czynnych w UE</a:t>
            </a:r>
            <a:r>
              <a:rPr lang="pl-PL" altLang="pl-PL" sz="2000" dirty="0">
                <a:solidFill>
                  <a:prstClr val="black"/>
                </a:solidFill>
                <a:ea typeface="+mn-ea"/>
              </a:rPr>
              <a:t>. Najwięcej wycofań miało miejsce w latach </a:t>
            </a:r>
            <a:r>
              <a:rPr lang="pl-PL" altLang="pl-PL" sz="2000" b="1" dirty="0">
                <a:solidFill>
                  <a:prstClr val="black"/>
                </a:solidFill>
                <a:ea typeface="+mn-ea"/>
              </a:rPr>
              <a:t>2004 – 2010</a:t>
            </a:r>
            <a:r>
              <a:rPr lang="pl-PL" altLang="pl-PL" sz="2000" dirty="0">
                <a:solidFill>
                  <a:prstClr val="black"/>
                </a:solidFill>
                <a:ea typeface="+mn-ea"/>
              </a:rPr>
              <a:t>.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prstClr val="black"/>
                </a:solidFill>
                <a:ea typeface="+mn-ea"/>
              </a:rPr>
              <a:t>W </a:t>
            </a:r>
            <a:r>
              <a:rPr lang="pl-PL" altLang="pl-PL" sz="2000" b="1" dirty="0">
                <a:solidFill>
                  <a:prstClr val="black"/>
                </a:solidFill>
                <a:ea typeface="+mn-ea"/>
              </a:rPr>
              <a:t>UE</a:t>
            </a:r>
            <a:r>
              <a:rPr lang="pl-PL" altLang="pl-PL" sz="2000" dirty="0">
                <a:solidFill>
                  <a:prstClr val="black"/>
                </a:solidFill>
                <a:ea typeface="+mn-ea"/>
              </a:rPr>
              <a:t> liczba substancji czynnych wynosiła na początku lat 90 około </a:t>
            </a:r>
            <a:r>
              <a:rPr lang="pl-PL" altLang="pl-PL" sz="2000" b="1" dirty="0">
                <a:solidFill>
                  <a:prstClr val="black"/>
                </a:solidFill>
                <a:ea typeface="+mn-ea"/>
              </a:rPr>
              <a:t>1200</a:t>
            </a:r>
            <a:r>
              <a:rPr lang="pl-PL" altLang="pl-PL" sz="2000" dirty="0">
                <a:solidFill>
                  <a:prstClr val="black"/>
                </a:solidFill>
                <a:ea typeface="+mn-ea"/>
              </a:rPr>
              <a:t>, obecnie jest 450, w Polsce </a:t>
            </a:r>
            <a:r>
              <a:rPr lang="pl-PL" altLang="pl-PL" sz="2000" b="1" dirty="0">
                <a:solidFill>
                  <a:prstClr val="black"/>
                </a:solidFill>
                <a:ea typeface="+mn-ea"/>
              </a:rPr>
              <a:t>290</a:t>
            </a:r>
            <a:r>
              <a:rPr lang="pl-PL" altLang="pl-PL" sz="2000" dirty="0">
                <a:solidFill>
                  <a:prstClr val="black"/>
                </a:solidFill>
                <a:ea typeface="+mn-ea"/>
              </a:rPr>
              <a:t>.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pl-PL" altLang="pl-PL" sz="2000" dirty="0">
                <a:solidFill>
                  <a:prstClr val="black"/>
                </a:solidFill>
                <a:ea typeface="+mn-ea"/>
              </a:rPr>
              <a:t>W USA w latach 90 było około </a:t>
            </a:r>
            <a:r>
              <a:rPr lang="pl-PL" altLang="pl-PL" sz="2000" b="1" dirty="0">
                <a:solidFill>
                  <a:prstClr val="black"/>
                </a:solidFill>
                <a:ea typeface="+mn-ea"/>
              </a:rPr>
              <a:t>1200</a:t>
            </a:r>
            <a:r>
              <a:rPr lang="pl-PL" altLang="pl-PL" sz="2000" dirty="0">
                <a:solidFill>
                  <a:prstClr val="black"/>
                </a:solidFill>
                <a:ea typeface="+mn-ea"/>
              </a:rPr>
              <a:t> aktualnie jest ponad </a:t>
            </a:r>
            <a:r>
              <a:rPr lang="pl-PL" altLang="pl-PL" sz="2000" b="1" dirty="0">
                <a:solidFill>
                  <a:prstClr val="black"/>
                </a:solidFill>
                <a:ea typeface="+mn-ea"/>
              </a:rPr>
              <a:t>1300</a:t>
            </a:r>
            <a:r>
              <a:rPr lang="pl-PL" altLang="pl-PL" sz="2000" dirty="0">
                <a:solidFill>
                  <a:prstClr val="black"/>
                </a:solidFill>
                <a:ea typeface="+mn-ea"/>
              </a:rPr>
              <a:t>.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pl-PL" altLang="pl-PL" sz="2000" dirty="0">
                <a:solidFill>
                  <a:prstClr val="black"/>
                </a:solidFill>
                <a:ea typeface="+mn-ea"/>
              </a:rPr>
              <a:t>Mniej substancji czynnych to większe problemy z ochroną roślin oraz brak konkurencyjności produkcji.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pl-PL" altLang="pl-PL" sz="3200" dirty="0">
              <a:solidFill>
                <a:srgbClr val="000000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9F5A09-BAC1-3641-56DE-66FB38BFB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400" y="1152525"/>
            <a:ext cx="2398713" cy="3470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662" name="Obraz 3">
            <a:extLst>
              <a:ext uri="{FF2B5EF4-FFF2-40B4-BE49-F238E27FC236}">
                <a16:creationId xmlns:a16="http://schemas.microsoft.com/office/drawing/2014/main" id="{59B490D9-4BBE-639C-62E4-CF0071FA8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4906963"/>
            <a:ext cx="118586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Obraz 4">
            <a:extLst>
              <a:ext uri="{FF2B5EF4-FFF2-40B4-BE49-F238E27FC236}">
                <a16:creationId xmlns:a16="http://schemas.microsoft.com/office/drawing/2014/main" id="{8F4195AE-7E3C-6A66-BCD4-E83B64341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4940300"/>
            <a:ext cx="13874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26B07CA0-0E22-CECE-D89A-76A8AA5C70E0}"/>
              </a:ext>
            </a:extLst>
          </p:cNvPr>
          <p:cNvCxnSpPr/>
          <p:nvPr/>
        </p:nvCxnSpPr>
        <p:spPr>
          <a:xfrm>
            <a:off x="2541588" y="5894388"/>
            <a:ext cx="1433512" cy="1587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4FEE4E1E-3848-0F18-86B3-B14AFC11D817}"/>
              </a:ext>
            </a:extLst>
          </p:cNvPr>
          <p:cNvCxnSpPr/>
          <p:nvPr/>
        </p:nvCxnSpPr>
        <p:spPr>
          <a:xfrm>
            <a:off x="7918450" y="5891213"/>
            <a:ext cx="1433513" cy="3175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0666" name="pole tekstowe 11">
            <a:extLst>
              <a:ext uri="{FF2B5EF4-FFF2-40B4-BE49-F238E27FC236}">
                <a16:creationId xmlns:a16="http://schemas.microsoft.com/office/drawing/2014/main" id="{B6F207A6-1C09-F2E0-38E7-EDF6464F5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5694363"/>
            <a:ext cx="76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1200</a:t>
            </a:r>
          </a:p>
        </p:txBody>
      </p:sp>
      <p:sp>
        <p:nvSpPr>
          <p:cNvPr id="70667" name="pole tekstowe 18">
            <a:extLst>
              <a:ext uri="{FF2B5EF4-FFF2-40B4-BE49-F238E27FC236}">
                <a16:creationId xmlns:a16="http://schemas.microsoft.com/office/drawing/2014/main" id="{30BEE962-DB5D-BBFC-F1E9-C7F01A63B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014" y="5691188"/>
            <a:ext cx="76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450</a:t>
            </a:r>
          </a:p>
        </p:txBody>
      </p:sp>
      <p:sp>
        <p:nvSpPr>
          <p:cNvPr id="70668" name="pole tekstowe 19">
            <a:extLst>
              <a:ext uri="{FF2B5EF4-FFF2-40B4-BE49-F238E27FC236}">
                <a16:creationId xmlns:a16="http://schemas.microsoft.com/office/drawing/2014/main" id="{2468C352-EC23-7C98-29E5-8BFDEBFF0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638" y="5691188"/>
            <a:ext cx="76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1200</a:t>
            </a:r>
          </a:p>
        </p:txBody>
      </p:sp>
      <p:sp>
        <p:nvSpPr>
          <p:cNvPr id="70669" name="pole tekstowe 20">
            <a:extLst>
              <a:ext uri="{FF2B5EF4-FFF2-40B4-BE49-F238E27FC236}">
                <a16:creationId xmlns:a16="http://schemas.microsoft.com/office/drawing/2014/main" id="{D9F8BD03-A76B-2CF1-417D-3D5D6BB67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3400" y="5695950"/>
            <a:ext cx="76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1300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numeru slajdu 2">
            <a:extLst>
              <a:ext uri="{FF2B5EF4-FFF2-40B4-BE49-F238E27FC236}">
                <a16:creationId xmlns:a16="http://schemas.microsoft.com/office/drawing/2014/main" id="{B22DEEDC-906F-5A24-BF0E-A502DC5C44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7F93DD-1B35-46A8-A9C0-3EDF5F99E1C0}" type="slidenum">
              <a:rPr lang="pl-PL" altLang="pl-PL" sz="1200">
                <a:solidFill>
                  <a:srgbClr val="0F4C43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131075" name="Symbol zastępczy tekstu 3">
            <a:extLst>
              <a:ext uri="{FF2B5EF4-FFF2-40B4-BE49-F238E27FC236}">
                <a16:creationId xmlns:a16="http://schemas.microsoft.com/office/drawing/2014/main" id="{DCE37ABF-0999-43E6-6F29-A64844933E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EUROPEJSKA GWARANCJA JAKOŚCI ZAPRAWIANIA NASION </a:t>
            </a:r>
          </a:p>
        </p:txBody>
      </p:sp>
      <p:sp>
        <p:nvSpPr>
          <p:cNvPr id="131076" name="pole tekstowe 1">
            <a:extLst>
              <a:ext uri="{FF2B5EF4-FFF2-40B4-BE49-F238E27FC236}">
                <a16:creationId xmlns:a16="http://schemas.microsoft.com/office/drawing/2014/main" id="{EA374CD6-9BCF-5670-19AE-269674699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976313"/>
            <a:ext cx="1109345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Certyfikat </a:t>
            </a:r>
            <a:r>
              <a:rPr lang="pl-PL" altLang="pl-PL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ESTA </a:t>
            </a: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w Polsce nadzorowany przez Polską Izbę Nasienną (PIN) oraz PCA.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Zaprawianie </a:t>
            </a:r>
            <a:r>
              <a:rPr lang="pl-PL" altLang="pl-PL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neonikotynoidami</a:t>
            </a: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 tylko przez firmy posiadające certyfikat ESTA.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Aktualnie 18 firm w Polsce posiada certyfikat ESTA: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rzepak – 11			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kukurydza – 9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pszenica – 10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jęczmień – 10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pszenżyto – 8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żyto – 9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owies - 6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burak cukrowy – 1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groch – 4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łubiny – 2</a:t>
            </a:r>
          </a:p>
          <a:p>
            <a:pPr marL="457200" lvl="1" indent="0" algn="just">
              <a:spcBef>
                <a:spcPct val="0"/>
              </a:spcBef>
              <a:buNone/>
            </a:pPr>
            <a:endParaRPr lang="pl-PL" altLang="pl-PL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Dodatek polimerów do zapraw nasiennych zapobiega pyleniu. </a:t>
            </a:r>
          </a:p>
        </p:txBody>
      </p:sp>
      <p:pic>
        <p:nvPicPr>
          <p:cNvPr id="131077" name="Obraz 2" descr="Obraz zawierający podłoże&#10;&#10;Opis wygenerowany automatycznie">
            <a:extLst>
              <a:ext uri="{FF2B5EF4-FFF2-40B4-BE49-F238E27FC236}">
                <a16:creationId xmlns:a16="http://schemas.microsoft.com/office/drawing/2014/main" id="{58AEDC67-6C72-D3CC-6308-C58933EB0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713038"/>
            <a:ext cx="3700462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ymbol zastępczy tekstu 1">
            <a:extLst>
              <a:ext uri="{FF2B5EF4-FFF2-40B4-BE49-F238E27FC236}">
                <a16:creationId xmlns:a16="http://schemas.microsoft.com/office/drawing/2014/main" id="{5E855D3B-84ED-66A0-2443-D017F88FA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763" y="936625"/>
            <a:ext cx="11133137" cy="404813"/>
          </a:xfrm>
        </p:spPr>
        <p:txBody>
          <a:bodyPr/>
          <a:lstStyle/>
          <a:p>
            <a:pPr algn="ctr"/>
            <a:r>
              <a:rPr lang="pl-PL" altLang="pl-PL"/>
              <a:t>Liczba zapraw nasiennych do zwalczania patogenów zbóż ozimych</a:t>
            </a:r>
          </a:p>
        </p:txBody>
      </p:sp>
      <p:sp>
        <p:nvSpPr>
          <p:cNvPr id="137219" name="Symbol zastępczy tekstu 2">
            <a:extLst>
              <a:ext uri="{FF2B5EF4-FFF2-40B4-BE49-F238E27FC236}">
                <a16:creationId xmlns:a16="http://schemas.microsoft.com/office/drawing/2014/main" id="{7A95E35E-4812-ABB8-FD33-F315CF11D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ZAPRAWY NASIENNE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7EAC3CB6-F60A-E308-2F1B-09898C812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369895"/>
              </p:ext>
            </p:extLst>
          </p:nvPr>
        </p:nvGraphicFramePr>
        <p:xfrm>
          <a:off x="385763" y="1441450"/>
          <a:ext cx="785653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134">
                  <a:extLst>
                    <a:ext uri="{9D8B030D-6E8A-4147-A177-3AD203B41FA5}">
                      <a16:colId xmlns:a16="http://schemas.microsoft.com/office/drawing/2014/main" val="2352857547"/>
                    </a:ext>
                  </a:extLst>
                </a:gridCol>
                <a:gridCol w="2499694">
                  <a:extLst>
                    <a:ext uri="{9D8B030D-6E8A-4147-A177-3AD203B41FA5}">
                      <a16:colId xmlns:a16="http://schemas.microsoft.com/office/drawing/2014/main" val="524055071"/>
                    </a:ext>
                  </a:extLst>
                </a:gridCol>
                <a:gridCol w="1572438">
                  <a:extLst>
                    <a:ext uri="{9D8B030D-6E8A-4147-A177-3AD203B41FA5}">
                      <a16:colId xmlns:a16="http://schemas.microsoft.com/office/drawing/2014/main" val="2724353141"/>
                    </a:ext>
                  </a:extLst>
                </a:gridCol>
                <a:gridCol w="1820270">
                  <a:extLst>
                    <a:ext uri="{9D8B030D-6E8A-4147-A177-3AD203B41FA5}">
                      <a16:colId xmlns:a16="http://schemas.microsoft.com/office/drawing/2014/main" val="1548025956"/>
                    </a:ext>
                  </a:extLst>
                </a:gridCol>
              </a:tblGrid>
              <a:tr h="299187"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Uprawa</a:t>
                      </a:r>
                    </a:p>
                  </a:txBody>
                  <a:tcPr marL="91441" marR="9144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Patogeny</a:t>
                      </a:r>
                    </a:p>
                  </a:txBody>
                  <a:tcPr marL="91441" marR="9144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Liczba zapraw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388853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aktualnie</a:t>
                      </a:r>
                    </a:p>
                  </a:txBody>
                  <a:tcPr marL="91441" marR="9144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po wycofaniu</a:t>
                      </a:r>
                    </a:p>
                  </a:txBody>
                  <a:tcPr marL="91441" marR="9144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021522"/>
                  </a:ext>
                </a:extLst>
              </a:tr>
              <a:tr h="299187">
                <a:tc rowSpan="5">
                  <a:txBody>
                    <a:bodyPr/>
                    <a:lstStyle/>
                    <a:p>
                      <a:r>
                        <a:rPr lang="pl-PL" sz="1400" dirty="0"/>
                        <a:t>Jęczmień ozimy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Głownia pyląca jęczmienia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35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3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939615484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Głownia zwarta jęczmienia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18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0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423393039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Pasiastość liści jęczmienia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55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3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166356922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Pleśń śniegowa zbóż i traw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36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3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675667437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Zgorzel siewek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22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3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697961397"/>
                  </a:ext>
                </a:extLst>
              </a:tr>
              <a:tr h="299187">
                <a:tc rowSpan="8">
                  <a:txBody>
                    <a:bodyPr/>
                    <a:lstStyle/>
                    <a:p>
                      <a:r>
                        <a:rPr lang="pl-PL" sz="1400" dirty="0"/>
                        <a:t>Pszenica ozima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Głownia pyląca pszenicy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31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3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592670360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Ostra plamistość oczkowa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15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3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70406667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Pleśń</a:t>
                      </a:r>
                      <a:r>
                        <a:rPr lang="pl-PL" sz="1400" baseline="0" dirty="0"/>
                        <a:t> śniegowa zbóż i traw</a:t>
                      </a:r>
                      <a:endParaRPr lang="pl-PL" sz="1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55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11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244985207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Śnieć cuchnąca pszenicy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65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8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292421667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Śnieć gładka pszenicy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19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7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834921527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Śnieć karłowa pszenicy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8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1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524366785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Zgorzel podstawy źdźbła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2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2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68632718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Zgorzel siewek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43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6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454179735"/>
                  </a:ext>
                </a:extLst>
              </a:tr>
            </a:tbl>
          </a:graphicData>
        </a:graphic>
      </p:graphicFrame>
      <p:sp>
        <p:nvSpPr>
          <p:cNvPr id="137291" name="Symbol zastępczy numeru slajdu 4">
            <a:extLst>
              <a:ext uri="{FF2B5EF4-FFF2-40B4-BE49-F238E27FC236}">
                <a16:creationId xmlns:a16="http://schemas.microsoft.com/office/drawing/2014/main" id="{3502EADF-BD42-828A-8D20-0CE57B094E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75F246-4BF0-4CA4-B7A6-28229C904B5C}" type="slidenum">
              <a:rPr lang="pl-PL" altLang="pl-PL" sz="1200">
                <a:solidFill>
                  <a:srgbClr val="0F4C43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pl-PL" altLang="pl-PL" sz="1200">
              <a:solidFill>
                <a:srgbClr val="0F4C43"/>
              </a:solidFill>
              <a:latin typeface="Arial" panose="020B0604020202020204" pitchFamily="34" charset="0"/>
            </a:endParaRPr>
          </a:p>
        </p:txBody>
      </p:sp>
      <p:pic>
        <p:nvPicPr>
          <p:cNvPr id="137292" name="Obraz 9">
            <a:extLst>
              <a:ext uri="{FF2B5EF4-FFF2-40B4-BE49-F238E27FC236}">
                <a16:creationId xmlns:a16="http://schemas.microsoft.com/office/drawing/2014/main" id="{28DF088B-0F4F-31D9-CEA3-539C9ED4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1441450"/>
            <a:ext cx="349091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93" name="Obraz 10">
            <a:extLst>
              <a:ext uri="{FF2B5EF4-FFF2-40B4-BE49-F238E27FC236}">
                <a16:creationId xmlns:a16="http://schemas.microsoft.com/office/drawing/2014/main" id="{EEE1C010-7463-5D36-2DEF-6EC2FBF72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4327525"/>
            <a:ext cx="3490913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ymbol zastępczy tekstu 1">
            <a:extLst>
              <a:ext uri="{FF2B5EF4-FFF2-40B4-BE49-F238E27FC236}">
                <a16:creationId xmlns:a16="http://schemas.microsoft.com/office/drawing/2014/main" id="{B8C5ABA1-F49C-56F1-3086-62B0E2D3F5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763" y="1047750"/>
            <a:ext cx="11133137" cy="404813"/>
          </a:xfrm>
        </p:spPr>
        <p:txBody>
          <a:bodyPr/>
          <a:lstStyle/>
          <a:p>
            <a:pPr algn="ctr"/>
            <a:r>
              <a:rPr lang="pl-PL" altLang="pl-PL"/>
              <a:t>Liczba zapraw nasiennych do zwalczania patogenów zbóż jarych</a:t>
            </a:r>
          </a:p>
        </p:txBody>
      </p:sp>
      <p:sp>
        <p:nvSpPr>
          <p:cNvPr id="138243" name="Symbol zastępczy tekstu 2">
            <a:extLst>
              <a:ext uri="{FF2B5EF4-FFF2-40B4-BE49-F238E27FC236}">
                <a16:creationId xmlns:a16="http://schemas.microsoft.com/office/drawing/2014/main" id="{B1FDEA0E-AD7C-D683-D173-44183FC38E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ZAPRAWY NASIENNE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1492D364-48A0-12CF-D425-866547CD2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542703"/>
              </p:ext>
            </p:extLst>
          </p:nvPr>
        </p:nvGraphicFramePr>
        <p:xfrm>
          <a:off x="2179638" y="1822450"/>
          <a:ext cx="785653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134">
                  <a:extLst>
                    <a:ext uri="{9D8B030D-6E8A-4147-A177-3AD203B41FA5}">
                      <a16:colId xmlns:a16="http://schemas.microsoft.com/office/drawing/2014/main" val="2352857547"/>
                    </a:ext>
                  </a:extLst>
                </a:gridCol>
                <a:gridCol w="2499694">
                  <a:extLst>
                    <a:ext uri="{9D8B030D-6E8A-4147-A177-3AD203B41FA5}">
                      <a16:colId xmlns:a16="http://schemas.microsoft.com/office/drawing/2014/main" val="524055071"/>
                    </a:ext>
                  </a:extLst>
                </a:gridCol>
                <a:gridCol w="1572438">
                  <a:extLst>
                    <a:ext uri="{9D8B030D-6E8A-4147-A177-3AD203B41FA5}">
                      <a16:colId xmlns:a16="http://schemas.microsoft.com/office/drawing/2014/main" val="2724353141"/>
                    </a:ext>
                  </a:extLst>
                </a:gridCol>
                <a:gridCol w="1820270">
                  <a:extLst>
                    <a:ext uri="{9D8B030D-6E8A-4147-A177-3AD203B41FA5}">
                      <a16:colId xmlns:a16="http://schemas.microsoft.com/office/drawing/2014/main" val="1548025956"/>
                    </a:ext>
                  </a:extLst>
                </a:gridCol>
              </a:tblGrid>
              <a:tr h="299187"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Uprawa</a:t>
                      </a:r>
                    </a:p>
                  </a:txBody>
                  <a:tcPr marL="91441" marR="9144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Patogeny</a:t>
                      </a:r>
                    </a:p>
                  </a:txBody>
                  <a:tcPr marL="91441" marR="9144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Liczba zapraw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388853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aktualnie</a:t>
                      </a:r>
                    </a:p>
                  </a:txBody>
                  <a:tcPr marL="91441" marR="9144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po wycofaniu</a:t>
                      </a:r>
                    </a:p>
                  </a:txBody>
                  <a:tcPr marL="91441" marR="9144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021522"/>
                  </a:ext>
                </a:extLst>
              </a:tr>
              <a:tr h="299187">
                <a:tc rowSpan="4">
                  <a:txBody>
                    <a:bodyPr/>
                    <a:lstStyle/>
                    <a:p>
                      <a:r>
                        <a:rPr lang="pl-PL" sz="1400" dirty="0"/>
                        <a:t>Jęczmień jary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Głownia pyląca jęczmienia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33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6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939615484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Głownia zwarta jęczmienia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3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1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423393039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Pasiastość liści jęczmienia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52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8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166356922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Zgorzel siewek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25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6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697961397"/>
                  </a:ext>
                </a:extLst>
              </a:tr>
              <a:tr h="299187">
                <a:tc rowSpan="7">
                  <a:txBody>
                    <a:bodyPr/>
                    <a:lstStyle/>
                    <a:p>
                      <a:r>
                        <a:rPr lang="pl-PL" sz="1400" dirty="0"/>
                        <a:t>Pszenica jara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Głownia pyląca pszenicy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18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1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592670360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Ostra plamistość oczkowa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1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0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70406667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Śnieć cuchnąca pszenicy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54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4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292421667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Śnieć gładka pszenicy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8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3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834921527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Śnieć karłowa pszenicy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5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0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524366785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Zgorzel podstawy źdźbła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1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1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68632718"/>
                  </a:ext>
                </a:extLst>
              </a:tr>
              <a:tr h="29918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Zgorzel siewek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27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8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454179735"/>
                  </a:ext>
                </a:extLst>
              </a:tr>
            </a:tbl>
          </a:graphicData>
        </a:graphic>
      </p:graphicFrame>
      <p:sp>
        <p:nvSpPr>
          <p:cNvPr id="138307" name="Symbol zastępczy numeru slajdu 4">
            <a:extLst>
              <a:ext uri="{FF2B5EF4-FFF2-40B4-BE49-F238E27FC236}">
                <a16:creationId xmlns:a16="http://schemas.microsoft.com/office/drawing/2014/main" id="{FE16B227-1303-9A33-387D-7B8C9C1D83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BF8027-BC50-4860-9D09-BA0352D7B61B}" type="slidenum">
              <a:rPr lang="pl-PL" altLang="pl-PL" sz="1200">
                <a:solidFill>
                  <a:srgbClr val="0F4C43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pl-PL" altLang="pl-PL" sz="1200">
              <a:solidFill>
                <a:srgbClr val="0F4C43"/>
              </a:solidFill>
              <a:latin typeface="Arial" panose="020B0604020202020204" pitchFamily="34" charset="0"/>
            </a:endParaRPr>
          </a:p>
        </p:txBody>
      </p:sp>
      <p:pic>
        <p:nvPicPr>
          <p:cNvPr id="138308" name="Obraz 7">
            <a:extLst>
              <a:ext uri="{FF2B5EF4-FFF2-40B4-BE49-F238E27FC236}">
                <a16:creationId xmlns:a16="http://schemas.microsoft.com/office/drawing/2014/main" id="{751743F5-8E1D-13F3-CB54-E1C6927EE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690813"/>
            <a:ext cx="1681162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309" name="Obraz 9">
            <a:extLst>
              <a:ext uri="{FF2B5EF4-FFF2-40B4-BE49-F238E27FC236}">
                <a16:creationId xmlns:a16="http://schemas.microsoft.com/office/drawing/2014/main" id="{4626FCC3-BC5C-927C-0023-4B8C29F32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63" y="2690813"/>
            <a:ext cx="1679575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tekstu 1">
            <a:extLst>
              <a:ext uri="{FF2B5EF4-FFF2-40B4-BE49-F238E27FC236}">
                <a16:creationId xmlns:a16="http://schemas.microsoft.com/office/drawing/2014/main" id="{75879354-E018-E495-CA9E-03C25E04BB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450" y="1149350"/>
            <a:ext cx="11064875" cy="404813"/>
          </a:xfrm>
        </p:spPr>
        <p:txBody>
          <a:bodyPr/>
          <a:lstStyle/>
          <a:p>
            <a:pPr algn="ctr"/>
            <a:r>
              <a:rPr lang="pl-PL" altLang="pl-PL"/>
              <a:t>Zaprawy fungicydowe zarejestrowane w Polsce do ochrony zbóż</a:t>
            </a:r>
          </a:p>
        </p:txBody>
      </p:sp>
      <p:sp>
        <p:nvSpPr>
          <p:cNvPr id="139267" name="Symbol zastępczy tekstu 2">
            <a:extLst>
              <a:ext uri="{FF2B5EF4-FFF2-40B4-BE49-F238E27FC236}">
                <a16:creationId xmlns:a16="http://schemas.microsoft.com/office/drawing/2014/main" id="{3520EFE6-05C0-2019-9845-BA70796CA7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ZAPRAWY NASIENNE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FD68DDA-8380-8BDF-A63E-836F1B5A3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560809"/>
              </p:ext>
            </p:extLst>
          </p:nvPr>
        </p:nvGraphicFramePr>
        <p:xfrm>
          <a:off x="0" y="1692921"/>
          <a:ext cx="12192000" cy="4435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40762773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908246452"/>
                    </a:ext>
                  </a:extLst>
                </a:gridCol>
              </a:tblGrid>
              <a:tr h="41497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Uprawa</a:t>
                      </a:r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Liczba zapraw nasiennych</a:t>
                      </a:r>
                    </a:p>
                    <a:p>
                      <a:pPr algn="ctr"/>
                      <a:r>
                        <a:rPr lang="pl-PL" sz="2000" dirty="0"/>
                        <a:t>          </a:t>
                      </a:r>
                      <a:r>
                        <a:rPr lang="pl-PL" sz="2000" baseline="0" dirty="0"/>
                        <a:t>            </a:t>
                      </a:r>
                      <a:r>
                        <a:rPr lang="pl-PL" sz="2000" dirty="0"/>
                        <a:t> </a:t>
                      </a:r>
                      <a:r>
                        <a:rPr lang="pl-PL" sz="2000" baseline="0" dirty="0"/>
                        <a:t>   Aktualnie     Po redukcji</a:t>
                      </a:r>
                      <a:endParaRPr lang="pl-PL" sz="2000" dirty="0"/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val="3736311603"/>
                  </a:ext>
                </a:extLst>
              </a:tr>
              <a:tr h="41497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Jęczmień jary</a:t>
                      </a:r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58                  9</a:t>
                      </a:r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val="342779074"/>
                  </a:ext>
                </a:extLst>
              </a:tr>
              <a:tr h="41497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Jęczmień ozimy</a:t>
                      </a:r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60         </a:t>
                      </a:r>
                      <a:r>
                        <a:rPr lang="pl-PL" sz="2000" baseline="0" dirty="0"/>
                        <a:t>          5</a:t>
                      </a:r>
                      <a:endParaRPr lang="pl-PL" sz="2000" dirty="0"/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val="848983103"/>
                  </a:ext>
                </a:extLst>
              </a:tr>
              <a:tr h="41497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Owies</a:t>
                      </a:r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33         </a:t>
                      </a:r>
                      <a:r>
                        <a:rPr lang="pl-PL" sz="2000" baseline="0" dirty="0"/>
                        <a:t>       3</a:t>
                      </a:r>
                      <a:endParaRPr lang="pl-PL" sz="2000" dirty="0"/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val="1621965842"/>
                  </a:ext>
                </a:extLst>
              </a:tr>
              <a:tr h="41497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Pszenica jara</a:t>
                      </a:r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aseline="0" dirty="0"/>
                        <a:t>   56                 7</a:t>
                      </a:r>
                      <a:endParaRPr lang="pl-PL" sz="2000" dirty="0"/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val="596949200"/>
                  </a:ext>
                </a:extLst>
              </a:tr>
              <a:tr h="41497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Pszenica ozima</a:t>
                      </a:r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71            </a:t>
                      </a:r>
                      <a:r>
                        <a:rPr lang="pl-PL" sz="2000" baseline="0" dirty="0"/>
                        <a:t>       13</a:t>
                      </a:r>
                      <a:endParaRPr lang="pl-PL" sz="2000" dirty="0"/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val="1423329934"/>
                  </a:ext>
                </a:extLst>
              </a:tr>
              <a:tr h="41497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Pszenżyto</a:t>
                      </a:r>
                      <a:r>
                        <a:rPr lang="pl-PL" sz="2000" baseline="0" dirty="0"/>
                        <a:t> jare</a:t>
                      </a:r>
                      <a:endParaRPr lang="pl-PL" sz="20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13            </a:t>
                      </a:r>
                      <a:r>
                        <a:rPr lang="pl-PL" sz="2000" baseline="0" dirty="0"/>
                        <a:t>        0</a:t>
                      </a:r>
                      <a:endParaRPr lang="pl-PL" sz="2000" dirty="0"/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val="2473377060"/>
                  </a:ext>
                </a:extLst>
              </a:tr>
              <a:tr h="41497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Pszenżyto</a:t>
                      </a:r>
                      <a:r>
                        <a:rPr lang="pl-PL" sz="2000" baseline="0" dirty="0"/>
                        <a:t> ozime</a:t>
                      </a:r>
                      <a:endParaRPr lang="pl-PL" sz="20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60                   10</a:t>
                      </a:r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val="129876998"/>
                  </a:ext>
                </a:extLst>
              </a:tr>
              <a:tr h="41497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Żyto jare</a:t>
                      </a:r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aseline="0" dirty="0"/>
                        <a:t>18                    3</a:t>
                      </a:r>
                      <a:endParaRPr lang="pl-PL" sz="2000" dirty="0"/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val="3082356992"/>
                  </a:ext>
                </a:extLst>
              </a:tr>
              <a:tr h="41497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Żyto ozime</a:t>
                      </a:r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60                   6</a:t>
                      </a:r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val="3561872827"/>
                  </a:ext>
                </a:extLst>
              </a:tr>
            </a:tbl>
          </a:graphicData>
        </a:graphic>
      </p:graphicFrame>
      <p:sp>
        <p:nvSpPr>
          <p:cNvPr id="139303" name="Symbol zastępczy numeru slajdu 4">
            <a:extLst>
              <a:ext uri="{FF2B5EF4-FFF2-40B4-BE49-F238E27FC236}">
                <a16:creationId xmlns:a16="http://schemas.microsoft.com/office/drawing/2014/main" id="{AFFF3D81-5C61-EB65-E89F-FF02C08DE4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FEDC62-0E02-4370-981D-C16E9639D177}" type="slidenum">
              <a:rPr lang="pl-PL" altLang="pl-PL" sz="1200">
                <a:solidFill>
                  <a:srgbClr val="0F4C43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pl-PL" altLang="pl-PL" sz="1200">
              <a:solidFill>
                <a:srgbClr val="0F4C4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ymbol zastępczy tekstu 1">
            <a:extLst>
              <a:ext uri="{FF2B5EF4-FFF2-40B4-BE49-F238E27FC236}">
                <a16:creationId xmlns:a16="http://schemas.microsoft.com/office/drawing/2014/main" id="{2929A7AB-39A2-F104-F575-D32053429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1209675"/>
            <a:ext cx="11306175" cy="403225"/>
          </a:xfrm>
        </p:spPr>
        <p:txBody>
          <a:bodyPr/>
          <a:lstStyle/>
          <a:p>
            <a:pPr algn="ctr"/>
            <a:r>
              <a:rPr lang="pl-PL" altLang="pl-PL" dirty="0"/>
              <a:t>Substancje czynne fungicydów i insektycydowe stosowane w zaprawach nasiennych  przewidziane do zastąpienia (wycofania)</a:t>
            </a:r>
            <a:endParaRPr lang="pl-PL" altLang="pl-PL" sz="2400" dirty="0"/>
          </a:p>
        </p:txBody>
      </p:sp>
      <p:sp>
        <p:nvSpPr>
          <p:cNvPr id="142339" name="Symbol zastępczy numeru slajdu 2">
            <a:extLst>
              <a:ext uri="{FF2B5EF4-FFF2-40B4-BE49-F238E27FC236}">
                <a16:creationId xmlns:a16="http://schemas.microsoft.com/office/drawing/2014/main" id="{E3E0C3F1-8D2F-96B6-371F-72421FC131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DACAD4D-EE1B-4AEE-B16A-3D82458F9A4F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142340" name="Symbol zastępczy tekstu 3">
            <a:extLst>
              <a:ext uri="{FF2B5EF4-FFF2-40B4-BE49-F238E27FC236}">
                <a16:creationId xmlns:a16="http://schemas.microsoft.com/office/drawing/2014/main" id="{ABFAA8B1-C2AD-FC6B-1475-DD8E9B5745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 dirty="0"/>
              <a:t>ZAPRAWY FUNGICYDOWE PRZEWIDZIANE DO WYCOFANIA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1F2EB0C-F4FE-1275-6774-BA6205A42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700660"/>
              </p:ext>
            </p:extLst>
          </p:nvPr>
        </p:nvGraphicFramePr>
        <p:xfrm>
          <a:off x="608013" y="2205038"/>
          <a:ext cx="11144250" cy="358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0527">
                  <a:extLst>
                    <a:ext uri="{9D8B030D-6E8A-4147-A177-3AD203B41FA5}">
                      <a16:colId xmlns:a16="http://schemas.microsoft.com/office/drawing/2014/main" val="1563593487"/>
                    </a:ext>
                  </a:extLst>
                </a:gridCol>
                <a:gridCol w="3442940">
                  <a:extLst>
                    <a:ext uri="{9D8B030D-6E8A-4147-A177-3AD203B41FA5}">
                      <a16:colId xmlns:a16="http://schemas.microsoft.com/office/drawing/2014/main" val="550794592"/>
                    </a:ext>
                  </a:extLst>
                </a:gridCol>
                <a:gridCol w="3990783">
                  <a:extLst>
                    <a:ext uri="{9D8B030D-6E8A-4147-A177-3AD203B41FA5}">
                      <a16:colId xmlns:a16="http://schemas.microsoft.com/office/drawing/2014/main" val="1848815922"/>
                    </a:ext>
                  </a:extLst>
                </a:gridCol>
              </a:tblGrid>
              <a:tr h="652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effectLst/>
                        </a:rPr>
                        <a:t>Substancja czynna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effectLst/>
                        </a:rPr>
                        <a:t>Liczba zapraw </a:t>
                      </a:r>
                      <a:r>
                        <a:rPr lang="pl-PL" sz="2000" kern="1200" dirty="0" err="1">
                          <a:effectLst/>
                        </a:rPr>
                        <a:t>fungicydowych</a:t>
                      </a:r>
                      <a:r>
                        <a:rPr lang="pl-PL" sz="2000" kern="1200" dirty="0">
                          <a:effectLst/>
                        </a:rPr>
                        <a:t> w Polsce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>
                          <a:effectLst/>
                        </a:rPr>
                        <a:t>Rośliny rolnicze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extLst>
                  <a:ext uri="{0D108BD9-81ED-4DB2-BD59-A6C34878D82A}">
                    <a16:rowId xmlns:a16="http://schemas.microsoft.com/office/drawing/2014/main" val="3649776793"/>
                  </a:ext>
                </a:extLst>
              </a:tr>
              <a:tr h="326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extLst>
                  <a:ext uri="{0D108BD9-81ED-4DB2-BD59-A6C34878D82A}">
                    <a16:rowId xmlns:a16="http://schemas.microsoft.com/office/drawing/2014/main" val="3841119431"/>
                  </a:ext>
                </a:extLst>
              </a:tr>
              <a:tr h="326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>
                          <a:effectLst/>
                        </a:rPr>
                        <a:t>difenokonazol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effectLst/>
                        </a:rPr>
                        <a:t>14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effectLst/>
                        </a:rPr>
                        <a:t>różne rośliny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extLst>
                  <a:ext uri="{0D108BD9-81ED-4DB2-BD59-A6C34878D82A}">
                    <a16:rowId xmlns:a16="http://schemas.microsoft.com/office/drawing/2014/main" val="1092807273"/>
                  </a:ext>
                </a:extLst>
              </a:tr>
              <a:tr h="326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err="1">
                          <a:effectLst/>
                        </a:rPr>
                        <a:t>fludioksonil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effectLst/>
                        </a:rPr>
                        <a:t>różne rośliny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extLst>
                  <a:ext uri="{0D108BD9-81ED-4DB2-BD59-A6C34878D82A}">
                    <a16:rowId xmlns:a16="http://schemas.microsoft.com/office/drawing/2014/main" val="2861219017"/>
                  </a:ext>
                </a:extLst>
              </a:tr>
              <a:tr h="326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>
                          <a:effectLst/>
                        </a:rPr>
                        <a:t>fluopikolid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effectLst/>
                        </a:rPr>
                        <a:t>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effectLst/>
                        </a:rPr>
                        <a:t>rzepak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extLst>
                  <a:ext uri="{0D108BD9-81ED-4DB2-BD59-A6C34878D82A}">
                    <a16:rowId xmlns:a16="http://schemas.microsoft.com/office/drawing/2014/main" val="3869333388"/>
                  </a:ext>
                </a:extLst>
              </a:tr>
              <a:tr h="326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effectLst/>
                        </a:rPr>
                        <a:t>metalaksyl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extLst>
                  <a:ext uri="{0D108BD9-81ED-4DB2-BD59-A6C34878D82A}">
                    <a16:rowId xmlns:a16="http://schemas.microsoft.com/office/drawing/2014/main" val="1361351859"/>
                  </a:ext>
                </a:extLst>
              </a:tr>
              <a:tr h="326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extLst>
                  <a:ext uri="{0D108BD9-81ED-4DB2-BD59-A6C34878D82A}">
                    <a16:rowId xmlns:a16="http://schemas.microsoft.com/office/drawing/2014/main" val="105839377"/>
                  </a:ext>
                </a:extLst>
              </a:tr>
              <a:tr h="326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extLst>
                  <a:ext uri="{0D108BD9-81ED-4DB2-BD59-A6C34878D82A}">
                    <a16:rowId xmlns:a16="http://schemas.microsoft.com/office/drawing/2014/main" val="801417139"/>
                  </a:ext>
                </a:extLst>
              </a:tr>
              <a:tr h="326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err="1">
                          <a:effectLst/>
                        </a:rPr>
                        <a:t>tebukonazol</a:t>
                      </a:r>
                      <a:endParaRPr lang="pl-PL" sz="2000" kern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ziram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effectLst/>
                        </a:rPr>
                        <a:t>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effectLst/>
                        </a:rPr>
                        <a:t>różne rośliny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kukurydza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8" marR="59378" marT="0" marB="0"/>
                </a:tc>
                <a:extLst>
                  <a:ext uri="{0D108BD9-81ED-4DB2-BD59-A6C34878D82A}">
                    <a16:rowId xmlns:a16="http://schemas.microsoft.com/office/drawing/2014/main" val="24816909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ymbol zastępczy tekstu 1">
            <a:extLst>
              <a:ext uri="{FF2B5EF4-FFF2-40B4-BE49-F238E27FC236}">
                <a16:creationId xmlns:a16="http://schemas.microsoft.com/office/drawing/2014/main" id="{43FFC330-527D-F3DC-5A18-63808D3C5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1174750"/>
            <a:ext cx="11306175" cy="403225"/>
          </a:xfrm>
        </p:spPr>
        <p:txBody>
          <a:bodyPr/>
          <a:lstStyle/>
          <a:p>
            <a:pPr algn="ctr"/>
            <a:r>
              <a:rPr lang="pl-PL" altLang="pl-PL" dirty="0"/>
              <a:t>Liczba zarejestrowanych środków ochrony roślin w Polsce – pszenica ozima</a:t>
            </a:r>
            <a:endParaRPr lang="pl-PL" altLang="pl-PL" sz="2400" dirty="0"/>
          </a:p>
        </p:txBody>
      </p:sp>
      <p:sp>
        <p:nvSpPr>
          <p:cNvPr id="143363" name="Symbol zastępczy numeru slajdu 2">
            <a:extLst>
              <a:ext uri="{FF2B5EF4-FFF2-40B4-BE49-F238E27FC236}">
                <a16:creationId xmlns:a16="http://schemas.microsoft.com/office/drawing/2014/main" id="{FC04B437-845D-89FA-080B-6E5D47BE79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0A091B-BDD5-4E8C-97B7-C221979E3F8B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sp>
        <p:nvSpPr>
          <p:cNvPr id="143364" name="Symbol zastępczy tekstu 3">
            <a:extLst>
              <a:ext uri="{FF2B5EF4-FFF2-40B4-BE49-F238E27FC236}">
                <a16:creationId xmlns:a16="http://schemas.microsoft.com/office/drawing/2014/main" id="{E36FD020-B525-AF08-3D3E-D8644FB18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4462" y="377825"/>
            <a:ext cx="11630513" cy="457200"/>
          </a:xfrm>
        </p:spPr>
        <p:txBody>
          <a:bodyPr/>
          <a:lstStyle/>
          <a:p>
            <a:r>
              <a:rPr lang="pl-PL" altLang="pl-PL" dirty="0"/>
              <a:t>PSZENICA OZ. - ZAREJESTROWANE ŚRODKI OCHRONY ROŚLIN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0399566-AE0D-FCEF-F68F-69A3BDF24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11371"/>
              </p:ext>
            </p:extLst>
          </p:nvPr>
        </p:nvGraphicFramePr>
        <p:xfrm>
          <a:off x="552450" y="1735489"/>
          <a:ext cx="11091863" cy="4497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191">
                  <a:extLst>
                    <a:ext uri="{9D8B030D-6E8A-4147-A177-3AD203B41FA5}">
                      <a16:colId xmlns:a16="http://schemas.microsoft.com/office/drawing/2014/main" val="1821005608"/>
                    </a:ext>
                  </a:extLst>
                </a:gridCol>
                <a:gridCol w="2592928">
                  <a:extLst>
                    <a:ext uri="{9D8B030D-6E8A-4147-A177-3AD203B41FA5}">
                      <a16:colId xmlns:a16="http://schemas.microsoft.com/office/drawing/2014/main" val="3093354703"/>
                    </a:ext>
                  </a:extLst>
                </a:gridCol>
                <a:gridCol w="2298050">
                  <a:extLst>
                    <a:ext uri="{9D8B030D-6E8A-4147-A177-3AD203B41FA5}">
                      <a16:colId xmlns:a16="http://schemas.microsoft.com/office/drawing/2014/main" val="3373033660"/>
                    </a:ext>
                  </a:extLst>
                </a:gridCol>
                <a:gridCol w="3289694">
                  <a:extLst>
                    <a:ext uri="{9D8B030D-6E8A-4147-A177-3AD203B41FA5}">
                      <a16:colId xmlns:a16="http://schemas.microsoft.com/office/drawing/2014/main" val="2836293370"/>
                    </a:ext>
                  </a:extLst>
                </a:gridCol>
              </a:tblGrid>
              <a:tr h="932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Rodzaj środka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aseline="0" dirty="0">
                          <a:effectLst/>
                        </a:rPr>
                        <a:t>17 czerwca </a:t>
                      </a:r>
                      <a:r>
                        <a:rPr lang="pl-PL" sz="2000" dirty="0">
                          <a:effectLst/>
                        </a:rPr>
                        <a:t>2026</a:t>
                      </a:r>
                      <a:r>
                        <a:rPr lang="pl-PL" sz="2000" baseline="0" dirty="0">
                          <a:effectLst/>
                        </a:rPr>
                        <a:t> </a:t>
                      </a:r>
                      <a:r>
                        <a:rPr lang="pl-PL" sz="2000" dirty="0">
                          <a:effectLst/>
                        </a:rPr>
                        <a:t>r.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pl-PL" sz="2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ewentualnym wycofaniu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pl-PL" sz="2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redukcji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437194001"/>
                  </a:ext>
                </a:extLst>
              </a:tr>
              <a:tr h="704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Fungicydy nalistne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609482628"/>
                  </a:ext>
                </a:extLst>
              </a:tr>
              <a:tr h="353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Herbicydy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452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331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2407727717"/>
                  </a:ext>
                </a:extLst>
              </a:tr>
              <a:tr h="704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Insektycydy 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2554889791"/>
                  </a:ext>
                </a:extLst>
              </a:tr>
              <a:tr h="353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>
                          <a:effectLst/>
                        </a:rPr>
                        <a:t>Moluskocydy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636431856"/>
                  </a:ext>
                </a:extLst>
              </a:tr>
              <a:tr h="353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Regulatory wzrostu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3945347122"/>
                  </a:ext>
                </a:extLst>
              </a:tr>
              <a:tr h="353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Zaprawy fungicydowe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2544244977"/>
                  </a:ext>
                </a:extLst>
              </a:tr>
              <a:tr h="353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Zaprawy insektycydowe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2882925944"/>
                  </a:ext>
                </a:extLst>
              </a:tr>
              <a:tr h="353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>
                          <a:effectLst/>
                        </a:rPr>
                        <a:t>Razem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1223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240099565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ymbol zastępczy tekstu 2">
            <a:extLst>
              <a:ext uri="{FF2B5EF4-FFF2-40B4-BE49-F238E27FC236}">
                <a16:creationId xmlns:a16="http://schemas.microsoft.com/office/drawing/2014/main" id="{710DC855-9B73-CA59-5ED4-C2E70BC5C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PODSUMOWANIE</a:t>
            </a:r>
          </a:p>
        </p:txBody>
      </p:sp>
      <p:sp>
        <p:nvSpPr>
          <p:cNvPr id="144387" name="Symbol zastępczy zawartości 3">
            <a:extLst>
              <a:ext uri="{FF2B5EF4-FFF2-40B4-BE49-F238E27FC236}">
                <a16:creationId xmlns:a16="http://schemas.microsoft.com/office/drawing/2014/main" id="{4CA1AABF-3B4F-0FDF-6154-3A9EB5637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3" y="1250950"/>
            <a:ext cx="8863012" cy="343217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400"/>
              <a:t>Zaprawianie materiału siewnego należy do najbardziej</a:t>
            </a:r>
            <a:br>
              <a:rPr lang="pl-PL" altLang="pl-PL" sz="2400"/>
            </a:br>
            <a:r>
              <a:rPr lang="pl-PL" altLang="pl-PL" sz="2400"/>
              <a:t>efektywnych sposobów stosowania środków ochrony roślin.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400"/>
              <a:t>Zaprawianie jest zgodne z integrowaną ochroną roślin.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400"/>
              <a:t>Zaprawianie to punktowe stosowanie środków ochrony roślin.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400"/>
              <a:t>Zaprawianie ogranicza liczbę zabiegów nalistnych.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2400"/>
              <a:t>Zaprawiać najlepiej w firmach posiadających certyfikat UE jakości zaprawiania ESTA.</a:t>
            </a:r>
          </a:p>
        </p:txBody>
      </p:sp>
      <p:sp>
        <p:nvSpPr>
          <p:cNvPr id="144388" name="Symbol zastępczy numeru slajdu 4">
            <a:extLst>
              <a:ext uri="{FF2B5EF4-FFF2-40B4-BE49-F238E27FC236}">
                <a16:creationId xmlns:a16="http://schemas.microsoft.com/office/drawing/2014/main" id="{B4F3F252-FDFF-BF31-BFD1-B0D53121DE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D3E335F-4E6B-46FD-9895-915D788022E9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pic>
        <p:nvPicPr>
          <p:cNvPr id="144389" name="Obraz 5">
            <a:extLst>
              <a:ext uri="{FF2B5EF4-FFF2-40B4-BE49-F238E27FC236}">
                <a16:creationId xmlns:a16="http://schemas.microsoft.com/office/drawing/2014/main" id="{41AA4A66-B612-8CDE-608C-FF6598515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4425950"/>
            <a:ext cx="31051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0" name="Obraz 6">
            <a:extLst>
              <a:ext uri="{FF2B5EF4-FFF2-40B4-BE49-F238E27FC236}">
                <a16:creationId xmlns:a16="http://schemas.microsoft.com/office/drawing/2014/main" id="{23C99551-BCC5-CA64-DF63-6CC0D5D8B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1435100"/>
            <a:ext cx="17335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21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495675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Freeform: Shape 2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374775" y="0"/>
            <a:ext cx="2530475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55700" y="0"/>
            <a:ext cx="2536825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Freeform: Shape 27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23925" y="0"/>
            <a:ext cx="2262188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: Shape 29">
            <a:extLst>
              <a:ext uri="{FF2B5EF4-FFF2-40B4-BE49-F238E27FC236}">
                <a16:creationId xmlns:a16="http://schemas.microsoft.com/office/drawing/2014/main" id="{0CA184B6-3482-4F43-87F0-BC765DCFD8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495675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Freeform: Shape 31">
            <a:extLst>
              <a:ext uri="{FF2B5EF4-FFF2-40B4-BE49-F238E27FC236}">
                <a16:creationId xmlns:a16="http://schemas.microsoft.com/office/drawing/2014/main" id="{6C869923-8380-4244-9548-802C330638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374775" y="0"/>
            <a:ext cx="2530475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Freeform: Shape 33">
            <a:extLst>
              <a:ext uri="{FF2B5EF4-FFF2-40B4-BE49-F238E27FC236}">
                <a16:creationId xmlns:a16="http://schemas.microsoft.com/office/drawing/2014/main" id="{C06255F2-BC67-4DDE-B34E-AC4BA21838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55700" y="0"/>
            <a:ext cx="2536825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5169443-FCCD-4C0A-8C69-18CD3FA096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23925" y="0"/>
            <a:ext cx="2262188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217F32C-75AA-4B97-ADFB-5E2C3C7ECBC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5419" name="Obraz 7">
            <a:extLst>
              <a:ext uri="{FF2B5EF4-FFF2-40B4-BE49-F238E27FC236}">
                <a16:creationId xmlns:a16="http://schemas.microsoft.com/office/drawing/2014/main" id="{831D3708-1B99-5A23-0C05-244A3352B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5" b="2"/>
          <a:stretch>
            <a:fillRect/>
          </a:stretch>
        </p:blipFill>
        <p:spPr bwMode="auto">
          <a:xfrm>
            <a:off x="0" y="0"/>
            <a:ext cx="12192000" cy="6858000"/>
          </a:xfr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D76AAEA-AF3A-4616-9F99-E9AA131A51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997FEE-F7D4-4458-9E2D-F7F72626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113" y="1452563"/>
            <a:ext cx="4841875" cy="2657475"/>
          </a:xfrm>
        </p:spPr>
        <p:txBody>
          <a:bodyPr/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sz="5400" dirty="0">
                <a:solidFill>
                  <a:schemeClr val="tx1"/>
                </a:solidFill>
              </a:rPr>
              <a:t>Dziękuję za uwagę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45424" name="pole tekstowe 3">
            <a:extLst>
              <a:ext uri="{FF2B5EF4-FFF2-40B4-BE49-F238E27FC236}">
                <a16:creationId xmlns:a16="http://schemas.microsoft.com/office/drawing/2014/main" id="{2EF301A7-8D06-2022-3FBF-EE445A485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161925"/>
            <a:ext cx="3905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 dirty="0">
                <a:solidFill>
                  <a:srgbClr val="000000"/>
                </a:solidFill>
                <a:cs typeface="Arial" panose="020B0604020202020204" pitchFamily="34" charset="0"/>
              </a:rPr>
              <a:t>Prof. dr hab. Marek Mrówczyński</a:t>
            </a:r>
          </a:p>
          <a:p>
            <a:pPr eaLnBrk="1" hangingPunct="1"/>
            <a:r>
              <a:rPr lang="pl-PL" altLang="pl-PL" dirty="0">
                <a:solidFill>
                  <a:srgbClr val="000000"/>
                </a:solidFill>
                <a:cs typeface="Arial" panose="020B0604020202020204" pitchFamily="34" charset="0"/>
              </a:rPr>
              <a:t>Instytut Ochrony Roślin-PIB</a:t>
            </a:r>
          </a:p>
          <a:p>
            <a:pPr eaLnBrk="1" hangingPunct="1"/>
            <a:r>
              <a:rPr lang="pl-PL" altLang="pl-PL" dirty="0">
                <a:solidFill>
                  <a:srgbClr val="000000"/>
                </a:solidFill>
                <a:cs typeface="Arial" panose="020B0604020202020204" pitchFamily="34" charset="0"/>
                <a:hlinkClick r:id="rId3"/>
              </a:rPr>
              <a:t>m.mrowczynski@iorpib.poznan.pl</a:t>
            </a:r>
            <a:endParaRPr lang="pl-PL" altLang="pl-PL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pl-PL" altLang="pl-PL" dirty="0">
                <a:solidFill>
                  <a:srgbClr val="000000"/>
                </a:solidFill>
                <a:cs typeface="Arial" panose="020B0604020202020204" pitchFamily="34" charset="0"/>
              </a:rPr>
              <a:t>Kom. 600 250 919 </a:t>
            </a:r>
          </a:p>
          <a:p>
            <a:pPr eaLnBrk="1" hangingPunct="1"/>
            <a:r>
              <a:rPr lang="pl-PL" altLang="pl-PL" dirty="0">
                <a:solidFill>
                  <a:srgbClr val="000000"/>
                </a:solidFill>
                <a:cs typeface="Arial" panose="020B0604020202020204" pitchFamily="34" charset="0"/>
              </a:rPr>
              <a:t>Dyrektor IOR – PIB w latach </a:t>
            </a:r>
          </a:p>
          <a:p>
            <a:pPr eaLnBrk="1" hangingPunct="1"/>
            <a:r>
              <a:rPr lang="pl-PL" altLang="pl-PL" dirty="0">
                <a:solidFill>
                  <a:srgbClr val="000000"/>
                </a:solidFill>
                <a:cs typeface="Arial" panose="020B0604020202020204" pitchFamily="34" charset="0"/>
              </a:rPr>
              <a:t>2018 – 2021 oraz 2007 - 2012</a:t>
            </a:r>
          </a:p>
        </p:txBody>
      </p:sp>
      <p:pic>
        <p:nvPicPr>
          <p:cNvPr id="145425" name="Obraz 4">
            <a:extLst>
              <a:ext uri="{FF2B5EF4-FFF2-40B4-BE49-F238E27FC236}">
                <a16:creationId xmlns:a16="http://schemas.microsoft.com/office/drawing/2014/main" id="{6BC820FE-16E5-8AED-4DB9-FF5FB2A9C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49238"/>
            <a:ext cx="8286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tekstu 1">
            <a:extLst>
              <a:ext uri="{FF2B5EF4-FFF2-40B4-BE49-F238E27FC236}">
                <a16:creationId xmlns:a16="http://schemas.microsoft.com/office/drawing/2014/main" id="{8E0B5FE3-886F-7D0C-3774-989CD7547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275" y="1162050"/>
            <a:ext cx="11306175" cy="404813"/>
          </a:xfrm>
        </p:spPr>
        <p:txBody>
          <a:bodyPr/>
          <a:lstStyle/>
          <a:p>
            <a:r>
              <a:rPr lang="pl-PL" altLang="pl-PL"/>
              <a:t>WYCOFYWANIE SUBSTANCJI CZYNNYCH Ś.O.R. PRZEZ UE</a:t>
            </a:r>
          </a:p>
          <a:p>
            <a:endParaRPr lang="pl-PL" altLang="pl-PL"/>
          </a:p>
        </p:txBody>
      </p:sp>
      <p:sp>
        <p:nvSpPr>
          <p:cNvPr id="72707" name="Symbol zastępczy tekstu 2">
            <a:extLst>
              <a:ext uri="{FF2B5EF4-FFF2-40B4-BE49-F238E27FC236}">
                <a16:creationId xmlns:a16="http://schemas.microsoft.com/office/drawing/2014/main" id="{3D5663E3-EA64-A54D-3B3F-F021D03751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9400" y="1566863"/>
            <a:ext cx="11306175" cy="3503612"/>
          </a:xfrm>
        </p:spPr>
        <p:txBody>
          <a:bodyPr/>
          <a:lstStyle/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000">
                <a:latin typeface="Calibri" panose="020F0502020204030204" pitchFamily="34" charset="0"/>
              </a:rPr>
              <a:t>Wzrost odporności patogenów – mniejsza rotacja substancji czynnych w ochronie roślin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000">
                <a:latin typeface="Calibri" panose="020F0502020204030204" pitchFamily="34" charset="0"/>
              </a:rPr>
              <a:t>Większe zużycie środków ochrony roślin – większa liczba zabiegów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000">
                <a:latin typeface="Calibri" panose="020F0502020204030204" pitchFamily="34" charset="0"/>
              </a:rPr>
              <a:t>Zmniejszenie wielkości oraz jakości uzyskiwanego plonu – mniejsza skuteczność chemicznej ochrony roślin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000">
                <a:latin typeface="Calibri" panose="020F0502020204030204" pitchFamily="34" charset="0"/>
              </a:rPr>
              <a:t>Zwiększenie kosztów produkcji rolniczej – większa liczba zabiegów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000">
                <a:latin typeface="Calibri" panose="020F0502020204030204" pitchFamily="34" charset="0"/>
              </a:rPr>
              <a:t>Niższe dochody gospodarstw rolnych – wyższe koszty ochrony oraz niższe i gorsze plony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000">
                <a:latin typeface="Calibri" panose="020F0502020204030204" pitchFamily="34" charset="0"/>
              </a:rPr>
              <a:t>Rosnące zagrożenie stosowania środków ochrony roślin niezgodnie z prawem –  stosowanie substancji czynnych w uprawach, dla których nie mają one rejestracji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000">
                <a:latin typeface="Calibri" panose="020F0502020204030204" pitchFamily="34" charset="0"/>
              </a:rPr>
              <a:t>Wzrost zagrożeń związanych z nielegalnym importem środków ochrony roślin oraz wprowadzaniem produktów podrobionych o nieznanym składzie i pochodzeniu</a:t>
            </a:r>
          </a:p>
          <a:p>
            <a:pPr marL="285750" indent="-285750"/>
            <a:endParaRPr lang="pl-PL" altLang="pl-PL"/>
          </a:p>
        </p:txBody>
      </p:sp>
      <p:sp>
        <p:nvSpPr>
          <p:cNvPr id="72708" name="Symbol zastępczy tekstu 3">
            <a:extLst>
              <a:ext uri="{FF2B5EF4-FFF2-40B4-BE49-F238E27FC236}">
                <a16:creationId xmlns:a16="http://schemas.microsoft.com/office/drawing/2014/main" id="{2B890F75-E497-B4B5-3BED-22098CA0C1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/>
              <a:t>INTEGROWANA OCHRONA ROŚLIN</a:t>
            </a:r>
          </a:p>
          <a:p>
            <a:endParaRPr lang="pl-PL" altLang="pl-PL"/>
          </a:p>
        </p:txBody>
      </p:sp>
      <p:sp>
        <p:nvSpPr>
          <p:cNvPr id="72709" name="Symbol zastępczy numeru slajdu 4">
            <a:extLst>
              <a:ext uri="{FF2B5EF4-FFF2-40B4-BE49-F238E27FC236}">
                <a16:creationId xmlns:a16="http://schemas.microsoft.com/office/drawing/2014/main" id="{C589D551-190E-CD0A-0797-4185711276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B8E7EC-65E4-4B7E-84DD-924D285BFD85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pl-PL" altLang="pl-PL" sz="1200">
              <a:solidFill>
                <a:srgbClr val="0F4C43"/>
              </a:solidFill>
            </a:endParaRPr>
          </a:p>
        </p:txBody>
      </p:sp>
      <p:pic>
        <p:nvPicPr>
          <p:cNvPr id="72710" name="Obraz 6">
            <a:extLst>
              <a:ext uri="{FF2B5EF4-FFF2-40B4-BE49-F238E27FC236}">
                <a16:creationId xmlns:a16="http://schemas.microsoft.com/office/drawing/2014/main" id="{8A475631-791F-D5CC-AA89-E14D18E00A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613" y="1028700"/>
            <a:ext cx="22574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 rot="10800000" flipV="1">
            <a:off x="388938" y="907724"/>
            <a:ext cx="11193462" cy="45719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pl-PL" dirty="0"/>
              <a:t>Zmiana rozporządzeń UE 1107/2009 oraz 396/2005</a:t>
            </a:r>
          </a:p>
          <a:p>
            <a:pPr marL="342900" indent="-342900">
              <a:buFontTx/>
              <a:buChar char="-"/>
            </a:pPr>
            <a:r>
              <a:rPr lang="pl-PL" dirty="0"/>
              <a:t>Przyspieszenie procesu rejestracji biologicznych środków ochrony roślin.</a:t>
            </a:r>
          </a:p>
          <a:p>
            <a:pPr marL="342900" indent="-342900">
              <a:buFontTx/>
              <a:buChar char="-"/>
            </a:pPr>
            <a:r>
              <a:rPr lang="pl-PL" dirty="0"/>
              <a:t>Usprawnienie procedur zatwierdzania i odnawiania zezwoleń substancji cz.</a:t>
            </a:r>
          </a:p>
          <a:p>
            <a:pPr marL="342900" indent="-342900">
              <a:buFontTx/>
              <a:buChar char="-"/>
            </a:pPr>
            <a:r>
              <a:rPr lang="pl-PL" dirty="0"/>
              <a:t>Przyspieszenie oceny substancji czynnych.</a:t>
            </a:r>
          </a:p>
          <a:p>
            <a:pPr marL="342900" indent="-342900">
              <a:buFontTx/>
              <a:buChar char="-"/>
            </a:pPr>
            <a:r>
              <a:rPr lang="pl-PL" dirty="0"/>
              <a:t>Bezterminowe zezwolenia dla najmniej toksycznych substancji czynnych.</a:t>
            </a:r>
          </a:p>
          <a:p>
            <a:pPr marL="342900" indent="-342900">
              <a:buFontTx/>
              <a:buChar char="-"/>
            </a:pPr>
            <a:r>
              <a:rPr lang="pl-PL" dirty="0"/>
              <a:t>Wzajemne uznawanie rejestracji środków ochrony roślin pomiędzy krajami.</a:t>
            </a:r>
          </a:p>
          <a:p>
            <a:pPr marL="342900" indent="-342900">
              <a:buFontTx/>
              <a:buChar char="-"/>
            </a:pPr>
            <a:r>
              <a:rPr lang="pl-PL" dirty="0"/>
              <a:t>Harmonizacja NDP.</a:t>
            </a:r>
          </a:p>
          <a:p>
            <a:pPr marL="342900" indent="-342900">
              <a:buFontTx/>
              <a:buChar char="-"/>
            </a:pPr>
            <a:r>
              <a:rPr lang="pl-PL" dirty="0"/>
              <a:t>Uproszczenie i ograniczenie biurokracji związanej ze środkami ochrony </a:t>
            </a:r>
            <a:r>
              <a:rPr lang="pl-PL" dirty="0" err="1"/>
              <a:t>rośl</a:t>
            </a:r>
            <a:endParaRPr lang="pl-PL" dirty="0"/>
          </a:p>
          <a:p>
            <a:pPr marL="342900" indent="-342900">
              <a:buFontTx/>
              <a:buChar char="-"/>
            </a:pPr>
            <a:r>
              <a:rPr lang="pl-PL" dirty="0"/>
              <a:t>Wprowadzenie okresu 3 lat od zakazu handlu </a:t>
            </a:r>
            <a:r>
              <a:rPr lang="pl-PL" dirty="0" err="1"/>
              <a:t>ś.o.r</a:t>
            </a:r>
            <a:r>
              <a:rPr lang="pl-PL" dirty="0"/>
              <a:t>. do końca stosowania.</a:t>
            </a:r>
          </a:p>
          <a:p>
            <a:pPr marL="342900" indent="-342900">
              <a:buFontTx/>
              <a:buChar char="-"/>
            </a:pPr>
            <a:r>
              <a:rPr lang="pl-PL" dirty="0"/>
              <a:t>Wydawanie zezwoleń tymczasowych.</a:t>
            </a:r>
          </a:p>
          <a:p>
            <a:pPr marL="342900" indent="-342900">
              <a:buFontTx/>
              <a:buChar char="-"/>
            </a:pPr>
            <a:r>
              <a:rPr lang="pl-PL" dirty="0"/>
              <a:t>Wprowadzenie okresu 3 lat od zakazu handlu do końca stosowania </a:t>
            </a:r>
            <a:r>
              <a:rPr lang="pl-PL" dirty="0" err="1"/>
              <a:t>ś.o.r</a:t>
            </a:r>
            <a:r>
              <a:rPr lang="pl-PL" dirty="0"/>
              <a:t>.</a:t>
            </a:r>
          </a:p>
          <a:p>
            <a:pPr marL="342900" indent="-342900">
              <a:buFontTx/>
              <a:buChar char="-"/>
            </a:pPr>
            <a:r>
              <a:rPr lang="pl-PL" dirty="0"/>
              <a:t>Wejście w życie Pakietu </a:t>
            </a:r>
            <a:r>
              <a:rPr lang="pl-PL" dirty="0" err="1"/>
              <a:t>Ominibus</a:t>
            </a:r>
            <a:r>
              <a:rPr lang="pl-PL" dirty="0"/>
              <a:t> od 2027 r. Apel PZPRZ do </a:t>
            </a:r>
            <a:r>
              <a:rPr lang="pl-PL" dirty="0" err="1"/>
              <a:t>MRiRW</a:t>
            </a:r>
            <a:endParaRPr lang="pl-PL" dirty="0"/>
          </a:p>
          <a:p>
            <a:pPr marL="342900" indent="-342900">
              <a:buFontTx/>
              <a:buChar char="-"/>
            </a:pP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0" y="5753101"/>
            <a:ext cx="11984039" cy="32352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281385" y="304848"/>
            <a:ext cx="11421269" cy="457770"/>
          </a:xfrm>
        </p:spPr>
        <p:txBody>
          <a:bodyPr/>
          <a:lstStyle/>
          <a:p>
            <a:r>
              <a:rPr lang="pl-PL" dirty="0"/>
              <a:t>PAKIET OMNIBUS – ZAŁOŻENIA – PROJEKT UE – LUTY 2025 r.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E77615-AEC8-4CAF-8801-0BB17C50E8A4}" type="slidenum">
              <a:rPr lang="pl-PL" altLang="pl-PL" smtClean="0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523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Obraz 8">
            <a:extLst>
              <a:ext uri="{FF2B5EF4-FFF2-40B4-BE49-F238E27FC236}">
                <a16:creationId xmlns:a16="http://schemas.microsoft.com/office/drawing/2014/main" id="{F26CAE19-875A-5FE7-9E8E-E0EA418B2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433888"/>
            <a:ext cx="28924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Obraz 6">
            <a:extLst>
              <a:ext uri="{FF2B5EF4-FFF2-40B4-BE49-F238E27FC236}">
                <a16:creationId xmlns:a16="http://schemas.microsoft.com/office/drawing/2014/main" id="{C03CEA2A-C650-0C2C-E044-6AA4DACD8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1006475"/>
            <a:ext cx="30432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Symbol zastępczy tekstu 2">
            <a:extLst>
              <a:ext uri="{FF2B5EF4-FFF2-40B4-BE49-F238E27FC236}">
                <a16:creationId xmlns:a16="http://schemas.microsoft.com/office/drawing/2014/main" id="{1B3D6906-A6DB-951C-CDB9-B21C01F03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77825"/>
            <a:ext cx="12192000" cy="457200"/>
          </a:xfrm>
        </p:spPr>
        <p:txBody>
          <a:bodyPr/>
          <a:lstStyle/>
          <a:p>
            <a:r>
              <a:rPr lang="pl-PL" altLang="pl-PL" b="0" dirty="0"/>
              <a:t>LICZBA </a:t>
            </a:r>
            <a:r>
              <a:rPr lang="pl-PL" altLang="pl-PL" dirty="0"/>
              <a:t>ZAREJESTROWANYCH</a:t>
            </a:r>
            <a:r>
              <a:rPr lang="pl-PL" altLang="pl-PL" b="0" dirty="0"/>
              <a:t> Ś.O.R.PRZEZ </a:t>
            </a:r>
            <a:r>
              <a:rPr lang="pl-PL" altLang="pl-PL" b="0" dirty="0" err="1"/>
              <a:t>MRiRW</a:t>
            </a:r>
            <a:r>
              <a:rPr lang="pl-PL" altLang="pl-PL" b="0" dirty="0"/>
              <a:t> 17.06. 2026 r. </a:t>
            </a:r>
          </a:p>
          <a:p>
            <a:endParaRPr lang="pl-PL" altLang="pl-PL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78F4F21F-7CCE-56AC-ABE4-068837B438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740980"/>
              </p:ext>
            </p:extLst>
          </p:nvPr>
        </p:nvGraphicFramePr>
        <p:xfrm>
          <a:off x="984250" y="1206500"/>
          <a:ext cx="7424738" cy="3657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2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0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/>
                        <a:t>FUNGICYDY</a:t>
                      </a:r>
                    </a:p>
                  </a:txBody>
                  <a:tcPr marL="91438" marR="914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/>
                        <a:t>999</a:t>
                      </a:r>
                    </a:p>
                  </a:txBody>
                  <a:tcPr marL="91438" marR="914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HERBICYDY</a:t>
                      </a:r>
                    </a:p>
                  </a:txBody>
                  <a:tcPr marL="91438" marR="914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1168</a:t>
                      </a:r>
                    </a:p>
                  </a:txBody>
                  <a:tcPr marL="91438" marR="914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INSEKTYCYDY</a:t>
                      </a:r>
                    </a:p>
                  </a:txBody>
                  <a:tcPr marL="91438" marR="914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3546</a:t>
                      </a:r>
                    </a:p>
                  </a:txBody>
                  <a:tcPr marL="91438" marR="914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MOLUSKOCYDY</a:t>
                      </a:r>
                    </a:p>
                  </a:txBody>
                  <a:tcPr marL="91438" marR="914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48</a:t>
                      </a:r>
                    </a:p>
                  </a:txBody>
                  <a:tcPr marL="91438" marR="914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/>
                        <a:t>REGULATORY WZROSTU</a:t>
                      </a:r>
                    </a:p>
                  </a:txBody>
                  <a:tcPr marL="91438" marR="914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175</a:t>
                      </a:r>
                    </a:p>
                  </a:txBody>
                  <a:tcPr marL="91438" marR="914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ZAPRAWY FUNGICYDOWE</a:t>
                      </a:r>
                    </a:p>
                  </a:txBody>
                  <a:tcPr marL="91438" marR="914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86</a:t>
                      </a:r>
                    </a:p>
                  </a:txBody>
                  <a:tcPr marL="91438" marR="914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/>
                        <a:t>ZAPRAWY INSEKTYCYDOWE</a:t>
                      </a:r>
                    </a:p>
                  </a:txBody>
                  <a:tcPr marL="91438" marR="914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7</a:t>
                      </a:r>
                    </a:p>
                  </a:txBody>
                  <a:tcPr marL="91438" marR="914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/>
                        <a:t>RAZEM</a:t>
                      </a:r>
                    </a:p>
                  </a:txBody>
                  <a:tcPr marL="91438" marR="914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/>
                        <a:t>2839</a:t>
                      </a:r>
                    </a:p>
                  </a:txBody>
                  <a:tcPr marL="91438" marR="9143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7858" name="Symbol zastępczy numeru slajdu 4">
            <a:extLst>
              <a:ext uri="{FF2B5EF4-FFF2-40B4-BE49-F238E27FC236}">
                <a16:creationId xmlns:a16="http://schemas.microsoft.com/office/drawing/2014/main" id="{8D914167-4014-0100-8347-5FEDBF2AE0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1EDD8BF-8D75-4B36-BFCF-196DB59B8B40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z="1200">
              <a:solidFill>
                <a:srgbClr val="0F4C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Obraz 6">
            <a:extLst>
              <a:ext uri="{FF2B5EF4-FFF2-40B4-BE49-F238E27FC236}">
                <a16:creationId xmlns:a16="http://schemas.microsoft.com/office/drawing/2014/main" id="{95D99609-6977-A5E8-84A9-EBF759D34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3317875"/>
            <a:ext cx="4562475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Symbol zastępczy tekstu 1">
            <a:extLst>
              <a:ext uri="{FF2B5EF4-FFF2-40B4-BE49-F238E27FC236}">
                <a16:creationId xmlns:a16="http://schemas.microsoft.com/office/drawing/2014/main" id="{15381C24-E623-F274-4B8A-D5CDF2F2E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400" y="982663"/>
            <a:ext cx="11306175" cy="404812"/>
          </a:xfrm>
        </p:spPr>
        <p:txBody>
          <a:bodyPr/>
          <a:lstStyle/>
          <a:p>
            <a:r>
              <a:rPr lang="pl-PL" altLang="pl-PL"/>
              <a:t>ze stosowania środków ochrony roślin</a:t>
            </a:r>
          </a:p>
        </p:txBody>
      </p:sp>
      <p:sp>
        <p:nvSpPr>
          <p:cNvPr id="78852" name="Symbol zastępczy tekstu 2">
            <a:extLst>
              <a:ext uri="{FF2B5EF4-FFF2-40B4-BE49-F238E27FC236}">
                <a16:creationId xmlns:a16="http://schemas.microsoft.com/office/drawing/2014/main" id="{421C6C5D-CBC5-7915-6AB3-F4CA1D64D0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377825"/>
            <a:ext cx="11337925" cy="457200"/>
          </a:xfrm>
        </p:spPr>
        <p:txBody>
          <a:bodyPr/>
          <a:lstStyle/>
          <a:p>
            <a:r>
              <a:rPr lang="pl-PL" altLang="pl-PL" b="0"/>
              <a:t>LICZBA </a:t>
            </a:r>
            <a:r>
              <a:rPr lang="pl-PL" altLang="pl-PL"/>
              <a:t>WYCOFANYCH</a:t>
            </a:r>
            <a:r>
              <a:rPr lang="pl-PL" altLang="pl-PL" b="0"/>
              <a:t> PRZEZ MRiRW w 2020 r.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9242320-B054-8BDB-E6C9-1599BAED99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81150" y="1827213"/>
          <a:ext cx="6629400" cy="2286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/>
                        <a:t>FUNGICYDY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HERBICYDY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INSEKTYCYDY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REGULATORY WZROSTU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/>
                        <a:t>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/>
                        <a:t>237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8873" name="Symbol zastępczy numeru slajdu 4">
            <a:extLst>
              <a:ext uri="{FF2B5EF4-FFF2-40B4-BE49-F238E27FC236}">
                <a16:creationId xmlns:a16="http://schemas.microsoft.com/office/drawing/2014/main" id="{E552A763-29EB-BF91-E79A-D3B3E082B92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64222A2-B4BF-4B6F-AEAC-793DA83386D6}" type="slidenum">
              <a:rPr lang="pl-PL" altLang="pl-PL" sz="1200">
                <a:solidFill>
                  <a:srgbClr val="0F4C4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pl-PL" altLang="pl-PL" sz="1200">
              <a:solidFill>
                <a:srgbClr val="0F4C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WYCOFYWANIE PRZEZ </a:t>
            </a:r>
            <a:r>
              <a:rPr lang="pl-PL" dirty="0" err="1"/>
              <a:t>MRiRW</a:t>
            </a:r>
            <a:r>
              <a:rPr lang="pl-PL" dirty="0"/>
              <a:t>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ŚRODKI OCHRONY ROŚLIN - WYCOFANE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45476" y="1763924"/>
            <a:ext cx="11140625" cy="4378968"/>
          </a:xfrm>
        </p:spPr>
        <p:txBody>
          <a:bodyPr/>
          <a:lstStyle/>
          <a:p>
            <a:endParaRPr lang="pl-PL" dirty="0"/>
          </a:p>
          <a:p>
            <a:pPr marL="342900" indent="-342900">
              <a:buFontTx/>
              <a:buChar char="-"/>
            </a:pPr>
            <a:r>
              <a:rPr lang="pl-PL" sz="2400" dirty="0"/>
              <a:t>W latach 2020 – 2022 wycofano 325 środków ochrony roślin, w tym 47 s.cz.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W 2022 r. wycofano 150 </a:t>
            </a:r>
            <a:r>
              <a:rPr lang="pl-PL" sz="2400" dirty="0" err="1"/>
              <a:t>ś.o.r</a:t>
            </a:r>
            <a:r>
              <a:rPr lang="pl-PL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W 2023 r.  wycofano ponad 150 </a:t>
            </a:r>
            <a:r>
              <a:rPr lang="pl-PL" sz="2400" dirty="0" err="1"/>
              <a:t>ś.o.r</a:t>
            </a:r>
            <a:r>
              <a:rPr lang="pl-PL" sz="2400" dirty="0"/>
              <a:t>., w tym: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około 100 herbicydów,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około 50 fungicydów,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W 2024 r. wycofano 66 </a:t>
            </a:r>
            <a:r>
              <a:rPr lang="pl-PL" sz="2400" dirty="0" err="1"/>
              <a:t>ś.o.r</a:t>
            </a:r>
            <a:r>
              <a:rPr lang="pl-PL" sz="2400" dirty="0"/>
              <a:t>., w tym: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35 herbicydów z 3 s.cz., 19 insektycydów z 2 s.cz., 12 fungicydów z 4 s.cz.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W 2025 r. wycofano 48 </a:t>
            </a:r>
            <a:r>
              <a:rPr lang="pl-PL" sz="2400" dirty="0" err="1"/>
              <a:t>ś.o.r</a:t>
            </a:r>
            <a:r>
              <a:rPr lang="pl-PL" sz="2400" dirty="0"/>
              <a:t>., w tym 37 herbicydów z 2 s.cz. oraz 11 fungicydów z 2 s.cz.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808543-6931-46FA-9A63-2E5EB6E76856}" type="slidenum">
              <a:rPr lang="pl-PL" altLang="pl-PL" smtClean="0"/>
              <a:pPr/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914560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12.xml><?xml version="1.0" encoding="utf-8"?>
<a:theme xmlns:a="http://schemas.openxmlformats.org/drawingml/2006/main" name="10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IOR-PIB_szablon_prezentacji_4_3_PL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R-PIB_szablon_prezentacji_4_3_PL" id="{04514139-0623-DD4B-9CFD-14B213B72061}" vid="{175E3B48-70E5-C04E-B14C-8CEBD1740536}"/>
    </a:ext>
  </a:extLst>
</a:theme>
</file>

<file path=ppt/theme/theme6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B74D824CCDDE4FB1299870392A3008" ma:contentTypeVersion="9" ma:contentTypeDescription="Utwórz nowy dokument." ma:contentTypeScope="" ma:versionID="12b29772b694039c400604d48690e289">
  <xsd:schema xmlns:xsd="http://www.w3.org/2001/XMLSchema" xmlns:xs="http://www.w3.org/2001/XMLSchema" xmlns:p="http://schemas.microsoft.com/office/2006/metadata/properties" xmlns:ns3="ca0e0471-6247-40a9-b29e-042c0ef9f0fc" xmlns:ns4="c2c22562-abf9-430b-84ba-a8a51ede19b4" targetNamespace="http://schemas.microsoft.com/office/2006/metadata/properties" ma:root="true" ma:fieldsID="53f2733cad6c06257500e59856a3735a" ns3:_="" ns4:_="">
    <xsd:import namespace="ca0e0471-6247-40a9-b29e-042c0ef9f0fc"/>
    <xsd:import namespace="c2c22562-abf9-430b-84ba-a8a51ede19b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e0471-6247-40a9-b29e-042c0ef9f0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22562-abf9-430b-84ba-a8a51ede1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823894-B69C-47EA-94FC-88DD8E0BFAB8}">
  <ds:schemaRefs>
    <ds:schemaRef ds:uri="http://schemas.microsoft.com/office/infopath/2007/PartnerControls"/>
    <ds:schemaRef ds:uri="http://purl.org/dc/elements/1.1/"/>
    <ds:schemaRef ds:uri="ca0e0471-6247-40a9-b29e-042c0ef9f0fc"/>
    <ds:schemaRef ds:uri="http://schemas.microsoft.com/office/2006/metadata/properties"/>
    <ds:schemaRef ds:uri="c2c22562-abf9-430b-84ba-a8a51ede19b4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5F506A-FA06-4196-83A2-AD74D3C99D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1D3DA-85CB-4A2C-883C-586DE75745E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a0e0471-6247-40a9-b29e-042c0ef9f0fc"/>
    <ds:schemaRef ds:uri="c2c22562-abf9-430b-84ba-a8a51ede19b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6047</TotalTime>
  <Words>3834</Words>
  <Application>Microsoft Office PowerPoint</Application>
  <PresentationFormat>Panoramiczny</PresentationFormat>
  <Paragraphs>1149</Paragraphs>
  <Slides>47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13</vt:i4>
      </vt:variant>
      <vt:variant>
        <vt:lpstr>Tytuły slajdów</vt:lpstr>
      </vt:variant>
      <vt:variant>
        <vt:i4>47</vt:i4>
      </vt:variant>
    </vt:vector>
  </HeadingPairs>
  <TitlesOfParts>
    <vt:vector size="68" baseType="lpstr">
      <vt:lpstr>Meiryo</vt:lpstr>
      <vt:lpstr>Alatsi</vt:lpstr>
      <vt:lpstr>Arial</vt:lpstr>
      <vt:lpstr>Calibri</vt:lpstr>
      <vt:lpstr>Calibri Light</vt:lpstr>
      <vt:lpstr>Corbel</vt:lpstr>
      <vt:lpstr>Wingdings</vt:lpstr>
      <vt:lpstr>Wingdings 2</vt:lpstr>
      <vt:lpstr>Motyw pakietu Office</vt:lpstr>
      <vt:lpstr>2_Motyw pakietu Office</vt:lpstr>
      <vt:lpstr>7_Motyw pakietu Office</vt:lpstr>
      <vt:lpstr>5_Motyw pakietu Office</vt:lpstr>
      <vt:lpstr>8_IOR-PIB_szablon_prezentacji_4_3_PL</vt:lpstr>
      <vt:lpstr>4_Motyw pakietu Office</vt:lpstr>
      <vt:lpstr>6_Motyw pakietu Office</vt:lpstr>
      <vt:lpstr>16_Motyw pakietu Office</vt:lpstr>
      <vt:lpstr>8_Motyw pakietu Office</vt:lpstr>
      <vt:lpstr>9_Motyw pakietu Office</vt:lpstr>
      <vt:lpstr>SketchLinesVTI</vt:lpstr>
      <vt:lpstr>10_Motyw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M.M.</dc:creator>
  <cp:lastModifiedBy>Agnieszka Kozłowska</cp:lastModifiedBy>
  <cp:revision>928</cp:revision>
  <cp:lastPrinted>2022-02-04T08:57:57Z</cp:lastPrinted>
  <dcterms:created xsi:type="dcterms:W3CDTF">2015-11-12T13:39:23Z</dcterms:created>
  <dcterms:modified xsi:type="dcterms:W3CDTF">2026-06-30T05:23:21Z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0x010100D4B74D824CCDDE4FB1299870392A3008</vt:lpwstr>
  </property>
</Properties>
</file>